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6.jpg" ContentType="image/pn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454" r:id="rId3"/>
    <p:sldId id="463" r:id="rId4"/>
    <p:sldId id="405" r:id="rId5"/>
    <p:sldId id="415" r:id="rId6"/>
    <p:sldId id="459" r:id="rId7"/>
    <p:sldId id="464" r:id="rId8"/>
    <p:sldId id="460" r:id="rId9"/>
    <p:sldId id="46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E3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587" autoAdjust="0"/>
  </p:normalViewPr>
  <p:slideViewPr>
    <p:cSldViewPr snapToGrid="0">
      <p:cViewPr>
        <p:scale>
          <a:sx n="75" d="100"/>
          <a:sy n="75" d="100"/>
        </p:scale>
        <p:origin x="883" y="23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17370-42A4-4CF5-91A9-9265D01291D6}" type="datetimeFigureOut">
              <a:rPr lang="en-CA" smtClean="0"/>
              <a:t>2019-12-20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3D58F-5498-44A4-925A-2D3F173AF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2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27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18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price</a:t>
            </a:r>
          </a:p>
          <a:p>
            <a:r>
              <a:rPr lang="en-US" dirty="0" err="1" smtClean="0"/>
              <a:t>eSYNC</a:t>
            </a:r>
            <a:r>
              <a:rPr lang="en-US" baseline="0" dirty="0" smtClean="0"/>
              <a:t> free </a:t>
            </a:r>
          </a:p>
          <a:p>
            <a:r>
              <a:rPr lang="en-US" baseline="0" dirty="0" smtClean="0"/>
              <a:t>LPM model</a:t>
            </a:r>
          </a:p>
          <a:p>
            <a:r>
              <a:rPr lang="en-US" baseline="0" dirty="0" err="1" smtClean="0"/>
              <a:t>eWEB</a:t>
            </a:r>
            <a:r>
              <a:rPr lang="en-US" baseline="0" dirty="0" smtClean="0"/>
              <a:t> license is required. Smallest would be 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85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99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4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42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58BF-D60F-4385-89A4-CDFC00438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D58F-5498-44A4-925A-2D3F173AFDA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37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585" y="2956234"/>
            <a:ext cx="11355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585" y="5424045"/>
            <a:ext cx="11355678" cy="82157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22" y="5834832"/>
            <a:ext cx="1276641" cy="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kyscra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5318" y="529401"/>
            <a:ext cx="9621099" cy="576064"/>
          </a:xfrm>
        </p:spPr>
        <p:txBody>
          <a:bodyPr>
            <a:noAutofit/>
          </a:bodyPr>
          <a:lstStyle>
            <a:lvl1pPr algn="l">
              <a:defRPr sz="3733" b="0">
                <a:solidFill>
                  <a:srgbClr val="E43037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Isosceles Triangle 2"/>
          <p:cNvSpPr>
            <a:spLocks/>
          </p:cNvSpPr>
          <p:nvPr userDrawn="1"/>
        </p:nvSpPr>
        <p:spPr>
          <a:xfrm rot="5400000">
            <a:off x="1607509" y="676311"/>
            <a:ext cx="288000" cy="336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034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B1F8-012B-4F6B-B899-9AE25C0EA3CD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3DA5-C46E-48CC-9876-3A7B89DA3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3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981" y="497840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8674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24600" y="2004293"/>
            <a:ext cx="5410200" cy="43965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65760">
              <a:buFontTx/>
              <a:buBlip>
                <a:blip r:embed="rId2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244" y="465756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324599" y="0"/>
            <a:ext cx="58674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862" y="1931569"/>
            <a:ext cx="5410201" cy="4437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65760">
              <a:buFontTx/>
              <a:buBlip>
                <a:blip r:embed="rId2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Dark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210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effectLst>
                  <a:outerShdw blurRad="3810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673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Dark Tex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4639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effectLst>
                  <a:outerShdw blurRad="3810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0834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Light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210468"/>
            <a:ext cx="12192000" cy="1008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381000" dist="38100" dir="2700000" algn="tl" rotWithShape="0">
                    <a:schemeClr val="tx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614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Light Tex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4639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381000" dist="38100" dir="2700000" algn="tl" rotWithShape="0">
                    <a:schemeClr val="tx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87452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1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64000" y="-601884"/>
            <a:ext cx="0" cy="824117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128000" y="-601884"/>
            <a:ext cx="0" cy="834534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7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286000"/>
            <a:ext cx="12191998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12191999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1597306" y="4572000"/>
            <a:ext cx="1495449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97306" y="2286000"/>
            <a:ext cx="14873468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9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5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67263" y="2865707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58595B"/>
                </a:solidFill>
              </a:rPr>
              <a:t>O3 Access Control Solution</a:t>
            </a:r>
            <a:endParaRPr lang="en-US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9793" y="2232839"/>
            <a:ext cx="6909885" cy="19972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/>
              <a:t>Thank you!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14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23" y="990382"/>
            <a:ext cx="6117061" cy="5455320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Unique Selling Points</a:t>
            </a:r>
            <a:endParaRPr lang="en-CA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9509651" y="821937"/>
            <a:ext cx="2592514" cy="55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73032" indent="-157158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361938" indent="-182557" algn="l" defTabSz="447659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538144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719113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896906" indent="-185731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" indent="0">
              <a:spcBef>
                <a:spcPts val="300"/>
              </a:spcBef>
              <a:spcAft>
                <a:spcPts val="300"/>
              </a:spcAft>
            </a:pPr>
            <a:r>
              <a:rPr kumimoji="1" lang="en-US" sz="1800" b="1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Software</a:t>
            </a:r>
            <a:r>
              <a:rPr kumimoji="1" lang="en-US" sz="1600" b="1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: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Single-seat management software - </a:t>
            </a:r>
            <a:r>
              <a:rPr kumimoji="1" lang="en-US" sz="1600" b="1" dirty="0" err="1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enteliWEB</a:t>
            </a:r>
            <a:endParaRPr kumimoji="1" lang="en-US" sz="1600" b="1" dirty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GDPR compliant synchronization engine – </a:t>
            </a:r>
            <a:r>
              <a:rPr kumimoji="1" lang="en-US" sz="1600" dirty="0" err="1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enteliSYNC</a:t>
            </a:r>
            <a:endParaRPr kumimoji="1" lang="en-US" sz="16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Virtual Enrollment Reader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Intuitive dashboards for user enrollment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Customizable extended access user information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Role-based permissions for different users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Visualizations via widgets and graphics that reports live data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1" lang="en-US" sz="16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Customizable access activity report</a:t>
            </a: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1" lang="en-US" sz="11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1" lang="en-US" sz="11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1" lang="en-US" sz="11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1" lang="en-US" sz="12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buFont typeface="Arial" panose="020B0604020202020204" pitchFamily="34" charset="0"/>
              <a:buChar char="•"/>
            </a:pPr>
            <a:endParaRPr kumimoji="1" lang="en-US" sz="14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301624" indent="-285750">
              <a:buFont typeface="Arial" panose="020B0604020202020204" pitchFamily="34" charset="0"/>
              <a:buChar char="•"/>
            </a:pPr>
            <a:endParaRPr kumimoji="1" lang="en-US" sz="14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79376" y="1173190"/>
            <a:ext cx="2721987" cy="54332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73032" indent="-157158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361938" indent="-182557" algn="l" defTabSz="447659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538144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719113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896906" indent="-185731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" marR="0" lvl="0" indent="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Controller</a:t>
            </a: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: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Compact size, takes less</a:t>
            </a:r>
            <a:r>
              <a:rPr kumimoji="1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 space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 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Integrates with other O3 modules for all BAS application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Multi-format </a:t>
            </a:r>
            <a:r>
              <a:rPr kumimoji="1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Wiegand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 reader support from a single input</a:t>
            </a:r>
            <a:b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</a:b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(up to 200 bits)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Standard </a:t>
            </a:r>
            <a:r>
              <a:rPr kumimoji="1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BACnet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 Access objects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24V and 12V output power option for door peripherals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Additional universal input/output point</a:t>
            </a:r>
          </a:p>
          <a:p>
            <a:pPr marL="301624" marR="0" lvl="0" indent="-285750" algn="l" defTabSz="45718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31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Powered through </a:t>
            </a:r>
            <a:r>
              <a:rPr kumimoji="1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PoE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/>
              </a:rPr>
              <a:t> or standard power supply </a:t>
            </a:r>
          </a:p>
          <a:p>
            <a:pPr marL="173032" marR="0" lvl="0" indent="-157158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9E8E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Delta Strength</a:t>
            </a:r>
            <a:endParaRPr lang="en-CA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813913" y="1817944"/>
            <a:ext cx="10381912" cy="4788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73032" indent="-157158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361938" indent="-182557" algn="l" defTabSz="447659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538144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719113" indent="-179382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896906" indent="-185731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100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36576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Integrated System with one front end and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infrastructure</a:t>
            </a:r>
            <a:endParaRPr kumimoji="1" lang="en-US" sz="1400" dirty="0" smtClean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490530" lvl="1" indent="-285750"/>
            <a:r>
              <a:rPr kumimoji="1" lang="en-US" sz="18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HVAC</a:t>
            </a:r>
            <a:r>
              <a:rPr kumimoji="1" lang="en-US" sz="18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, Lighting, Access, Surveillance, EV Chargers, VFDs, Energy, Special Interfaces, </a:t>
            </a:r>
            <a:r>
              <a:rPr kumimoji="1" lang="en-US" sz="1800" dirty="0" err="1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etc</a:t>
            </a:r>
            <a:endParaRPr kumimoji="1" lang="en-US" sz="1800" dirty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228600" lvl="0" indent="-36576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Flexible integrated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system</a:t>
            </a:r>
          </a:p>
          <a:p>
            <a:pPr marL="490530" lvl="1" indent="-285750"/>
            <a:r>
              <a:rPr kumimoji="1" lang="en-US" sz="18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GCL</a:t>
            </a:r>
            <a:r>
              <a:rPr kumimoji="1" lang="en-US" sz="18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+ offers endless possibilities for </a:t>
            </a:r>
            <a:r>
              <a:rPr kumimoji="1" lang="en-US" sz="18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customization/sequencing</a:t>
            </a:r>
            <a:endParaRPr kumimoji="1" lang="en-US" sz="1800" dirty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228600" lvl="0" indent="-36576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Blip>
                <a:blip r:embed="rId3"/>
              </a:buBlip>
            </a:pPr>
            <a:r>
              <a:rPr lang="en-US" sz="2400" dirty="0" smtClean="0">
                <a:solidFill>
                  <a:srgbClr val="000000"/>
                </a:solidFill>
              </a:rPr>
              <a:t>Lower </a:t>
            </a:r>
            <a:r>
              <a:rPr lang="en-US" sz="2400" dirty="0">
                <a:solidFill>
                  <a:srgbClr val="000000"/>
                </a:solidFill>
              </a:rPr>
              <a:t>install costs</a:t>
            </a:r>
          </a:p>
          <a:p>
            <a:pPr marL="490530" lvl="1" indent="-285750"/>
            <a:r>
              <a:rPr kumimoji="1" lang="en-US" sz="18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Access </a:t>
            </a:r>
            <a:r>
              <a:rPr kumimoji="1" lang="en-US" sz="18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architecture and hardware designed for lower install cost</a:t>
            </a:r>
          </a:p>
          <a:p>
            <a:pPr marL="490530" lvl="1" indent="-285750"/>
            <a:r>
              <a:rPr kumimoji="1" lang="en-US" sz="18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Leverage infrastructures both infrastructure/network and single </a:t>
            </a:r>
            <a:r>
              <a:rPr kumimoji="1" lang="en-US" sz="1800" dirty="0" err="1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enteliWEB</a:t>
            </a:r>
            <a:endParaRPr kumimoji="1" lang="en-US" sz="1800" dirty="0">
              <a:solidFill>
                <a:srgbClr val="1F497D">
                  <a:lumMod val="75000"/>
                </a:srgbClr>
              </a:solidFill>
              <a:ea typeface="新細明體" pitchFamily="18" charset="-120"/>
            </a:endParaRPr>
          </a:p>
          <a:p>
            <a:pPr marL="228600" lvl="0" indent="-36576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</a:rPr>
              <a:t>Lower </a:t>
            </a:r>
            <a:r>
              <a:rPr lang="en-US" sz="2400" dirty="0" smtClean="0">
                <a:solidFill>
                  <a:srgbClr val="000000"/>
                </a:solidFill>
              </a:rPr>
              <a:t>operational </a:t>
            </a:r>
            <a:r>
              <a:rPr lang="en-US" sz="2400" dirty="0">
                <a:solidFill>
                  <a:srgbClr val="000000"/>
                </a:solidFill>
              </a:rPr>
              <a:t>costs</a:t>
            </a:r>
          </a:p>
          <a:p>
            <a:pPr marL="490530" lvl="1" indent="-285750"/>
            <a:r>
              <a:rPr kumimoji="1" lang="en-US" sz="1800" dirty="0" smtClean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Access </a:t>
            </a:r>
            <a:r>
              <a:rPr kumimoji="1" lang="en-US" sz="1800" dirty="0">
                <a:solidFill>
                  <a:srgbClr val="1F497D">
                    <a:lumMod val="75000"/>
                  </a:srgbClr>
                </a:solidFill>
                <a:ea typeface="新細明體" pitchFamily="18" charset="-120"/>
              </a:rPr>
              <a:t>dashboard focused on management of system puts the daily operation in hands of non-technical staff</a:t>
            </a:r>
          </a:p>
          <a:p>
            <a:pPr marL="173032" marR="0" lvl="0" indent="-157158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E3193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9E8E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8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3244" y="465756"/>
            <a:ext cx="9422505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O3 Access Dashboards Licensing Model</a:t>
            </a:r>
            <a:endParaRPr lang="en-CA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0624" y="1515009"/>
            <a:ext cx="5021893" cy="4361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Based on number of doors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Access IO wont be counted towards </a:t>
            </a:r>
            <a:r>
              <a:rPr lang="en-US" dirty="0" err="1" smtClean="0">
                <a:solidFill>
                  <a:srgbClr val="000000"/>
                </a:solidFill>
              </a:rPr>
              <a:t>eWEB</a:t>
            </a:r>
            <a:r>
              <a:rPr lang="en-US" dirty="0" smtClean="0">
                <a:solidFill>
                  <a:srgbClr val="000000"/>
                </a:solidFill>
              </a:rPr>
              <a:t> licensing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Subscription 7.5% annually – just like </a:t>
            </a:r>
            <a:r>
              <a:rPr lang="en-US" dirty="0" err="1" smtClean="0">
                <a:solidFill>
                  <a:srgbClr val="000000"/>
                </a:solidFill>
              </a:rPr>
              <a:t>eWEB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Grace period of 30 days if door limit exceeded – dashboard will be disabled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After 30 days grace period if door limit is within limit – dashboard continues to work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eWEB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eSYNC</a:t>
            </a:r>
            <a:r>
              <a:rPr lang="en-US" dirty="0" smtClean="0">
                <a:solidFill>
                  <a:srgbClr val="000000"/>
                </a:solidFill>
              </a:rPr>
              <a:t> upgrade not allowed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Limited support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8501"/>
              </p:ext>
            </p:extLst>
          </p:nvPr>
        </p:nvGraphicFramePr>
        <p:xfrm>
          <a:off x="5916837" y="1530490"/>
          <a:ext cx="5950043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683">
                  <a:extLst>
                    <a:ext uri="{9D8B030D-6E8A-4147-A177-3AD203B41FA5}">
                      <a16:colId xmlns:a16="http://schemas.microsoft.com/office/drawing/2014/main" val="3510798375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4135418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DOORS</a:t>
                      </a:r>
                      <a:r>
                        <a:rPr lang="en-CA" baseline="0" dirty="0" smtClean="0"/>
                        <a:t> (ACD)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6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&lt; = 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Preview / Tiny Site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8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&lt; = 50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Light Commercial / Strip Mall</a:t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(Single</a:t>
                      </a:r>
                      <a:r>
                        <a:rPr lang="en-CA" baseline="0" dirty="0" smtClean="0"/>
                        <a:t> Building)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4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&lt; = 250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Medium</a:t>
                      </a:r>
                      <a:r>
                        <a:rPr lang="en-CA" baseline="0" dirty="0" smtClean="0"/>
                        <a:t> Commercial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2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&lt; = 500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Hospital / Large Condo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&lt; = 1000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Multi-Building</a:t>
                      </a:r>
                      <a:r>
                        <a:rPr lang="en-CA" baseline="0" dirty="0" smtClean="0"/>
                        <a:t> Site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1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Unlimited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University Campus / Military Sites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3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4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is next coming?</a:t>
            </a:r>
            <a:endParaRPr lang="en-CA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9376" y="1817944"/>
            <a:ext cx="5970410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415" y="1909267"/>
            <a:ext cx="8862019" cy="3867065"/>
          </a:xfrm>
        </p:spPr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 err="1" smtClean="0"/>
              <a:t>Wiegand</a:t>
            </a:r>
            <a:r>
              <a:rPr lang="en-US" dirty="0" smtClean="0"/>
              <a:t> card formats - </a:t>
            </a:r>
            <a:r>
              <a:rPr lang="en-US" dirty="0"/>
              <a:t>feature </a:t>
            </a:r>
            <a:r>
              <a:rPr lang="en-US" dirty="0" smtClean="0"/>
              <a:t>gap</a:t>
            </a:r>
          </a:p>
          <a:p>
            <a:r>
              <a:rPr lang="en-US" dirty="0" smtClean="0"/>
              <a:t>OSDP – Europe and NA recently</a:t>
            </a:r>
          </a:p>
          <a:p>
            <a:r>
              <a:rPr lang="en-US" dirty="0" smtClean="0"/>
              <a:t>Multi-Factor Authentication – feature gap</a:t>
            </a:r>
          </a:p>
          <a:p>
            <a:r>
              <a:rPr lang="en-US" dirty="0" smtClean="0"/>
              <a:t>100K access user database – covers 90% of the use cases</a:t>
            </a:r>
          </a:p>
          <a:p>
            <a:r>
              <a:rPr lang="en-US" dirty="0" smtClean="0"/>
              <a:t>New Dashboards and Widgets – workflow and visualization, recurring revenue</a:t>
            </a:r>
          </a:p>
          <a:p>
            <a:r>
              <a:rPr lang="en-US" dirty="0" smtClean="0"/>
              <a:t>Door Templates – reduce engineering time</a:t>
            </a:r>
          </a:p>
          <a:p>
            <a:r>
              <a:rPr lang="en-US" dirty="0" err="1"/>
              <a:t>Vivotek</a:t>
            </a:r>
            <a:r>
              <a:rPr lang="en-US" dirty="0"/>
              <a:t> People Counting Camera </a:t>
            </a:r>
            <a:r>
              <a:rPr lang="en-US" dirty="0" smtClean="0"/>
              <a:t>Integration – room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37" y="663893"/>
            <a:ext cx="6525815" cy="557081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2179" y="1906859"/>
            <a:ext cx="3485924" cy="447769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Integrate with O3 </a:t>
            </a: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User scenarios: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Field detection and room optimization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Dwell time detection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Security solution to detect and report tailgating</a:t>
            </a: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Verticals: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Commercial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Education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Retail</a:t>
            </a:r>
          </a:p>
          <a:p>
            <a:pPr>
              <a:buFont typeface="Wingdings"/>
              <a:buChar char="Ø"/>
            </a:pPr>
            <a:r>
              <a:rPr lang="en-US" altLang="zh-TW" sz="1680" dirty="0" err="1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Vivotek</a:t>
            </a: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 Channel:</a:t>
            </a:r>
          </a:p>
          <a:p>
            <a:pPr lvl="1">
              <a:buFont typeface="Wingdings"/>
              <a:buChar char="Ø"/>
            </a:pPr>
            <a:r>
              <a:rPr lang="en-US" altLang="zh-TW" sz="1440" dirty="0" err="1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Vivotek</a:t>
            </a: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 Smart Access Control…Powered by Delta Controls</a:t>
            </a:r>
            <a:endParaRPr lang="en-US" altLang="zh-TW" sz="1039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  <a:p>
            <a:pPr marL="0" indent="0">
              <a:buNone/>
            </a:pPr>
            <a:endParaRPr lang="zh-TW" altLang="en-US" sz="2081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People Counting 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07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2179" y="2408664"/>
            <a:ext cx="3485924" cy="325615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</a:pPr>
            <a:r>
              <a:rPr lang="en-US" altLang="zh-TW" sz="1680" dirty="0" err="1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Vivotek</a:t>
            </a:r>
            <a:r>
              <a:rPr lang="en-US" altLang="zh-TW" sz="1680" dirty="0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 License Plate Capture cameras with embedded LPR engine</a:t>
            </a: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Integrate with O3 </a:t>
            </a:r>
          </a:p>
          <a:p>
            <a:pPr>
              <a:buFont typeface="Wingdings"/>
              <a:buChar char="Ø"/>
            </a:pPr>
            <a:r>
              <a:rPr lang="en-US" altLang="zh-TW" sz="1680" dirty="0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Map license plate into </a:t>
            </a:r>
            <a:r>
              <a:rPr lang="en-US" altLang="zh-TW" sz="1680" dirty="0" err="1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BACnet</a:t>
            </a:r>
            <a:r>
              <a:rPr lang="en-US" altLang="zh-TW" sz="1680" dirty="0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 object </a:t>
            </a:r>
            <a:endParaRPr lang="en-US" altLang="zh-TW" sz="1680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User scenarios:</a:t>
            </a:r>
          </a:p>
          <a:p>
            <a:pPr lvl="1">
              <a:buFont typeface="Wingdings"/>
              <a:buChar char="Ø"/>
            </a:pPr>
            <a:r>
              <a:rPr lang="en-US" altLang="zh-TW" sz="1440" dirty="0" smtClean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Parking solution</a:t>
            </a:r>
            <a:endParaRPr lang="en-US" altLang="zh-TW" sz="1440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  <a:p>
            <a:pPr marL="0" indent="0">
              <a:buNone/>
            </a:pPr>
            <a:endParaRPr lang="zh-TW" altLang="en-US" sz="2081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LPC Solution (Future)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03" y="990382"/>
            <a:ext cx="6459499" cy="53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44" y="465756"/>
            <a:ext cx="6902004" cy="1049253"/>
          </a:xfrm>
        </p:spPr>
        <p:txBody>
          <a:bodyPr/>
          <a:lstStyle/>
          <a:p>
            <a:r>
              <a:rPr lang="en-US" dirty="0" smtClean="0"/>
              <a:t>2 Door </a:t>
            </a:r>
            <a:r>
              <a:rPr lang="en-US" dirty="0" err="1" smtClean="0"/>
              <a:t>PoE</a:t>
            </a:r>
            <a:r>
              <a:rPr lang="en-US" dirty="0" smtClean="0"/>
              <a:t> Controller (Future)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862" y="1931569"/>
            <a:ext cx="6357533" cy="443714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err="1" smtClean="0"/>
              <a:t>PoE</a:t>
            </a:r>
            <a:r>
              <a:rPr lang="en-US" dirty="0" smtClean="0"/>
              <a:t> module supports 1 door at 21W</a:t>
            </a:r>
          </a:p>
          <a:p>
            <a:r>
              <a:rPr lang="en-US" dirty="0" smtClean="0"/>
              <a:t>New 2 doors </a:t>
            </a:r>
            <a:r>
              <a:rPr lang="en-US" dirty="0" err="1" smtClean="0"/>
              <a:t>PoE</a:t>
            </a:r>
            <a:r>
              <a:rPr lang="en-US" dirty="0" smtClean="0"/>
              <a:t> controller</a:t>
            </a:r>
          </a:p>
          <a:p>
            <a:r>
              <a:rPr lang="en-US" dirty="0" err="1" smtClean="0"/>
              <a:t>PoE</a:t>
            </a:r>
            <a:r>
              <a:rPr lang="en-US" dirty="0" smtClean="0"/>
              <a:t>+ (802.3bt) at 60W</a:t>
            </a:r>
          </a:p>
          <a:p>
            <a:r>
              <a:rPr lang="en-US" dirty="0" smtClean="0"/>
              <a:t>Locks, RTE, readers</a:t>
            </a:r>
          </a:p>
          <a:p>
            <a:r>
              <a:rPr lang="en-US" dirty="0" smtClean="0"/>
              <a:t>Users stored locally</a:t>
            </a:r>
          </a:p>
          <a:p>
            <a:r>
              <a:rPr lang="en-US" dirty="0" smtClean="0"/>
              <a:t>One run of CAT5/6 cable</a:t>
            </a:r>
          </a:p>
          <a:p>
            <a:r>
              <a:rPr lang="en-US" dirty="0" smtClean="0"/>
              <a:t>Backup power at switch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58" y="974618"/>
            <a:ext cx="5045049" cy="57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12" y="441897"/>
            <a:ext cx="6579916" cy="424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528" y="4983629"/>
            <a:ext cx="6595794" cy="155640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07898" y="1882028"/>
            <a:ext cx="2794648" cy="4061251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</a:pPr>
            <a:endParaRPr lang="en-US" altLang="zh-TW" sz="1680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Biometrics are increasingly being adopted to increase security level of access control.</a:t>
            </a:r>
          </a:p>
          <a:p>
            <a:pPr lvl="1">
              <a:buFont typeface="Wingdings"/>
              <a:buChar char="Ø"/>
            </a:pPr>
            <a:r>
              <a:rPr lang="en-US" altLang="zh-TW" sz="144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Expected to reach $1,014 million by 2022 globally.</a:t>
            </a:r>
          </a:p>
          <a:p>
            <a:pPr>
              <a:buFont typeface="Wingdings"/>
              <a:buChar char="Ø"/>
            </a:pPr>
            <a:r>
              <a:rPr lang="en-US" altLang="zh-TW" sz="1680" dirty="0">
                <a:solidFill>
                  <a:srgbClr val="080808"/>
                </a:solidFill>
                <a:ea typeface="微軟正黑體" pitchFamily="34" charset="-120"/>
                <a:cs typeface="Arial" charset="0"/>
              </a:rPr>
              <a:t>Facial Recognition is expected to grow at CAGR of 12.27%, highest among other biometric technologies.</a:t>
            </a:r>
          </a:p>
          <a:p>
            <a:pPr>
              <a:buFont typeface="Wingdings"/>
              <a:buChar char="Ø"/>
            </a:pPr>
            <a:endParaRPr lang="en-US" altLang="zh-TW" sz="1680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  <a:p>
            <a:pPr>
              <a:buFont typeface="Wingdings"/>
              <a:buChar char="Ø"/>
            </a:pPr>
            <a:endParaRPr lang="zh-TW" altLang="en-US" sz="2081" dirty="0">
              <a:solidFill>
                <a:srgbClr val="080808"/>
              </a:solidFill>
              <a:ea typeface="微軟正黑體" pitchFamily="34" charset="-12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244" y="465756"/>
            <a:ext cx="10326532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Facial Recognition (Future)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383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Delta Presentations">
      <a:dk1>
        <a:srgbClr val="000000"/>
      </a:dk1>
      <a:lt1>
        <a:sysClr val="window" lastClr="FFFFFF"/>
      </a:lt1>
      <a:dk2>
        <a:srgbClr val="E31937"/>
      </a:dk2>
      <a:lt2>
        <a:srgbClr val="898A8C"/>
      </a:lt2>
      <a:accent1>
        <a:srgbClr val="58595B"/>
      </a:accent1>
      <a:accent2>
        <a:srgbClr val="7F7F7F"/>
      </a:accent2>
      <a:accent3>
        <a:srgbClr val="A5A5A5"/>
      </a:accent3>
      <a:accent4>
        <a:srgbClr val="710C1B"/>
      </a:accent4>
      <a:accent5>
        <a:srgbClr val="AA1229"/>
      </a:accent5>
      <a:accent6>
        <a:srgbClr val="42B4E6"/>
      </a:accent6>
      <a:hlink>
        <a:srgbClr val="FFD100"/>
      </a:hlink>
      <a:folHlink>
        <a:srgbClr val="42B4E6"/>
      </a:folHlink>
    </a:clrScheme>
    <a:fontScheme name="Delta Onlin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502</Words>
  <Application>Microsoft Office PowerPoint</Application>
  <PresentationFormat>Widescreen</PresentationFormat>
  <Paragraphs>112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微軟正黑體</vt:lpstr>
      <vt:lpstr>Arial</vt:lpstr>
      <vt:lpstr>Arial Narrow</vt:lpstr>
      <vt:lpstr>Calibri</vt:lpstr>
      <vt:lpstr>新細明體</vt:lpstr>
      <vt:lpstr>Wingdings</vt:lpstr>
      <vt:lpstr>Office Theme</vt:lpstr>
      <vt:lpstr>O3 Access Control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Door PoE Controller (Future)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Shane Murphy</cp:lastModifiedBy>
  <cp:revision>248</cp:revision>
  <dcterms:created xsi:type="dcterms:W3CDTF">2018-05-30T21:31:27Z</dcterms:created>
  <dcterms:modified xsi:type="dcterms:W3CDTF">2019-12-20T19:35:24Z</dcterms:modified>
</cp:coreProperties>
</file>