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1"/>
  </p:notesMasterIdLst>
  <p:handoutMasterIdLst>
    <p:handoutMasterId r:id="rId52"/>
  </p:handoutMasterIdLst>
  <p:sldIdLst>
    <p:sldId id="309" r:id="rId3"/>
    <p:sldId id="376" r:id="rId4"/>
    <p:sldId id="352" r:id="rId5"/>
    <p:sldId id="354" r:id="rId6"/>
    <p:sldId id="344" r:id="rId7"/>
    <p:sldId id="355" r:id="rId8"/>
    <p:sldId id="356" r:id="rId9"/>
    <p:sldId id="357" r:id="rId10"/>
    <p:sldId id="358" r:id="rId11"/>
    <p:sldId id="363" r:id="rId12"/>
    <p:sldId id="377" r:id="rId13"/>
    <p:sldId id="374" r:id="rId14"/>
    <p:sldId id="365" r:id="rId15"/>
    <p:sldId id="375" r:id="rId16"/>
    <p:sldId id="382" r:id="rId17"/>
    <p:sldId id="389" r:id="rId18"/>
    <p:sldId id="383" r:id="rId19"/>
    <p:sldId id="390" r:id="rId20"/>
    <p:sldId id="384" r:id="rId21"/>
    <p:sldId id="385" r:id="rId22"/>
    <p:sldId id="387" r:id="rId23"/>
    <p:sldId id="386" r:id="rId24"/>
    <p:sldId id="391" r:id="rId25"/>
    <p:sldId id="392" r:id="rId26"/>
    <p:sldId id="396" r:id="rId27"/>
    <p:sldId id="395" r:id="rId28"/>
    <p:sldId id="361" r:id="rId29"/>
    <p:sldId id="359" r:id="rId30"/>
    <p:sldId id="360" r:id="rId31"/>
    <p:sldId id="388" r:id="rId32"/>
    <p:sldId id="397" r:id="rId33"/>
    <p:sldId id="364" r:id="rId34"/>
    <p:sldId id="394" r:id="rId35"/>
    <p:sldId id="378" r:id="rId36"/>
    <p:sldId id="366" r:id="rId37"/>
    <p:sldId id="367" r:id="rId38"/>
    <p:sldId id="368" r:id="rId39"/>
    <p:sldId id="369" r:id="rId40"/>
    <p:sldId id="370" r:id="rId41"/>
    <p:sldId id="371" r:id="rId42"/>
    <p:sldId id="372" r:id="rId43"/>
    <p:sldId id="379" r:id="rId44"/>
    <p:sldId id="381" r:id="rId45"/>
    <p:sldId id="373" r:id="rId46"/>
    <p:sldId id="380" r:id="rId47"/>
    <p:sldId id="398" r:id="rId48"/>
    <p:sldId id="362" r:id="rId49"/>
    <p:sldId id="315"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D'Onofrio" initials="TD"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D4D4F"/>
    <a:srgbClr val="626469"/>
    <a:srgbClr val="E31937"/>
    <a:srgbClr val="898A8C"/>
    <a:srgbClr val="969696"/>
    <a:srgbClr val="0087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9" autoAdjust="0"/>
    <p:restoredTop sz="75188" autoAdjust="0"/>
  </p:normalViewPr>
  <p:slideViewPr>
    <p:cSldViewPr showGuides="1">
      <p:cViewPr varScale="1">
        <p:scale>
          <a:sx n="97" d="100"/>
          <a:sy n="97" d="100"/>
        </p:scale>
        <p:origin x="1646" y="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1" d="100"/>
          <a:sy n="91" d="100"/>
        </p:scale>
        <p:origin x="3753" y="42"/>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0E653-E9EA-4B9B-AF8D-515751B98D9E}" type="datetimeFigureOut">
              <a:rPr lang="en-US" smtClean="0"/>
              <a:t>12/20/2019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89AF2B-5451-466B-8BF7-82071F6DF4B1}" type="slidenum">
              <a:rPr lang="en-US" smtClean="0"/>
              <a:t>‹#›</a:t>
            </a:fld>
            <a:endParaRPr lang="en-US"/>
          </a:p>
        </p:txBody>
      </p:sp>
    </p:spTree>
    <p:extLst>
      <p:ext uri="{BB962C8B-B14F-4D97-AF65-F5344CB8AC3E}">
        <p14:creationId xmlns:p14="http://schemas.microsoft.com/office/powerpoint/2010/main" val="1219888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10787-41C2-4CDF-B3D6-A74471CDDA28}" type="datetimeFigureOut">
              <a:rPr lang="en-US" smtClean="0"/>
              <a:t>12/20/2019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5FF9E-BCFB-4360-8E16-17765B5CEC00}" type="slidenum">
              <a:rPr lang="en-US" smtClean="0"/>
              <a:t>‹#›</a:t>
            </a:fld>
            <a:endParaRPr lang="en-US"/>
          </a:p>
        </p:txBody>
      </p:sp>
    </p:spTree>
    <p:extLst>
      <p:ext uri="{BB962C8B-B14F-4D97-AF65-F5344CB8AC3E}">
        <p14:creationId xmlns:p14="http://schemas.microsoft.com/office/powerpoint/2010/main" val="304421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the O3 it isn’t just the Hub, and it’s not just the DIN modules – it’s the</a:t>
            </a:r>
            <a:r>
              <a:rPr lang="en-US" baseline="0" dirty="0" smtClean="0"/>
              <a:t> overall system and that includes the App, the </a:t>
            </a:r>
            <a:r>
              <a:rPr lang="en-US" baseline="0" dirty="0" err="1" smtClean="0"/>
              <a:t>eWEB</a:t>
            </a:r>
            <a:r>
              <a:rPr lang="en-US" baseline="0" dirty="0" smtClean="0"/>
              <a:t> services API and all the features we’ll talk about here.</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10</a:t>
            </a:fld>
            <a:endParaRPr lang="en-US"/>
          </a:p>
        </p:txBody>
      </p:sp>
    </p:spTree>
    <p:extLst>
      <p:ext uri="{BB962C8B-B14F-4D97-AF65-F5344CB8AC3E}">
        <p14:creationId xmlns:p14="http://schemas.microsoft.com/office/powerpoint/2010/main" val="24729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test facility</a:t>
            </a:r>
            <a:r>
              <a:rPr lang="en-US" baseline="0" dirty="0" smtClean="0"/>
              <a:t> with 5 precision temperature sensors in the room, you see the yellow band is the range of those reference temperatures.</a:t>
            </a:r>
          </a:p>
          <a:p>
            <a:r>
              <a:rPr lang="en-US" baseline="0" dirty="0" smtClean="0"/>
              <a:t>Once calibrated, the three hubs shown track right down the middle of the room’s temperature over a 24 hour period</a:t>
            </a:r>
          </a:p>
          <a:p>
            <a:r>
              <a:rPr lang="en-US" baseline="0" dirty="0" smtClean="0"/>
              <a:t>The hub is +/-0.5degrees</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37</a:t>
            </a:fld>
            <a:endParaRPr lang="en-US"/>
          </a:p>
        </p:txBody>
      </p:sp>
    </p:spTree>
    <p:extLst>
      <p:ext uri="{BB962C8B-B14F-4D97-AF65-F5344CB8AC3E}">
        <p14:creationId xmlns:p14="http://schemas.microsoft.com/office/powerpoint/2010/main" val="2694660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said that IR temperature</a:t>
            </a:r>
            <a:r>
              <a:rPr lang="en-US" baseline="0" dirty="0" smtClean="0"/>
              <a:t> sensing is fast.  15 minutes faster than the stat on the wall.</a:t>
            </a:r>
          </a:p>
          <a:p>
            <a:r>
              <a:rPr lang="en-US" baseline="0" dirty="0" smtClean="0"/>
              <a:t>So, the Optimum Start concept that partners already use for beginning of the day to conserve energy is now available for the moment a room becomes occupied</a:t>
            </a:r>
          </a:p>
          <a:p>
            <a:r>
              <a:rPr lang="en-US" baseline="0" dirty="0" smtClean="0"/>
              <a:t>More efficient and timely comfort while saving energy</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38</a:t>
            </a:fld>
            <a:endParaRPr lang="en-US"/>
          </a:p>
        </p:txBody>
      </p:sp>
    </p:spTree>
    <p:extLst>
      <p:ext uri="{BB962C8B-B14F-4D97-AF65-F5344CB8AC3E}">
        <p14:creationId xmlns:p14="http://schemas.microsoft.com/office/powerpoint/2010/main" val="213613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PIR triggers occupancy, Audio, infrared both latch it.</a:t>
            </a:r>
          </a:p>
          <a:p>
            <a:r>
              <a:rPr lang="en-US" dirty="0" smtClean="0"/>
              <a:t>Fewer false vacancies, and quick off time after real vacancy</a:t>
            </a:r>
          </a:p>
          <a:p>
            <a:r>
              <a:rPr lang="en-US" dirty="0" smtClean="0"/>
              <a:t>Sensitivities can be adjusted to accommodate quieter</a:t>
            </a:r>
            <a:r>
              <a:rPr lang="en-US" baseline="0" dirty="0" smtClean="0"/>
              <a:t> spaces, or louder spaces</a:t>
            </a:r>
          </a:p>
          <a:p>
            <a:r>
              <a:rPr lang="en-US" baseline="0" dirty="0" smtClean="0"/>
              <a:t>Up to 10’ height for mounting.  Up to 22’ diameter </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39</a:t>
            </a:fld>
            <a:endParaRPr lang="en-US"/>
          </a:p>
        </p:txBody>
      </p:sp>
    </p:spTree>
    <p:extLst>
      <p:ext uri="{BB962C8B-B14F-4D97-AF65-F5344CB8AC3E}">
        <p14:creationId xmlns:p14="http://schemas.microsoft.com/office/powerpoint/2010/main" val="245852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sensor is</a:t>
            </a:r>
            <a:r>
              <a:rPr lang="en-US" baseline="0" dirty="0" smtClean="0"/>
              <a:t> built in there too.  Light intensity in Lux or foot-candles can be read by using the correct AIC object.</a:t>
            </a:r>
          </a:p>
          <a:p>
            <a:r>
              <a:rPr lang="en-US" baseline="0" dirty="0" smtClean="0"/>
              <a:t>Color is a big coming thing in lighting, so we have that in there as well.  Sense in RGB values or Color Temperature</a:t>
            </a:r>
          </a:p>
          <a:p>
            <a:endParaRPr lang="en-US" baseline="0" dirty="0" smtClean="0"/>
          </a:p>
          <a:p>
            <a:r>
              <a:rPr lang="en-US" baseline="0" dirty="0" smtClean="0"/>
              <a:t>Fish like different blue tones to the light so universities are approaching us with requests for color control and sensing that color.</a:t>
            </a:r>
          </a:p>
          <a:p>
            <a:r>
              <a:rPr lang="en-US" baseline="0" dirty="0" smtClean="0"/>
              <a:t>Control of lighting color in elderly care and other medical facilities is reported to have good results for productivity, and wellness.  The light sensor aids in bidding on these types of jobs.</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40</a:t>
            </a:fld>
            <a:endParaRPr lang="en-US"/>
          </a:p>
        </p:txBody>
      </p:sp>
    </p:spTree>
    <p:extLst>
      <p:ext uri="{BB962C8B-B14F-4D97-AF65-F5344CB8AC3E}">
        <p14:creationId xmlns:p14="http://schemas.microsoft.com/office/powerpoint/2010/main" val="335409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they say in real-estate</a:t>
            </a:r>
            <a:r>
              <a:rPr lang="en-US" baseline="0" dirty="0" smtClean="0"/>
              <a:t> it’s all about Location, Location, Location</a:t>
            </a:r>
          </a:p>
          <a:p>
            <a:r>
              <a:rPr lang="en-US" baseline="0" dirty="0" smtClean="0"/>
              <a:t>Look at all these…</a:t>
            </a:r>
          </a:p>
          <a:p>
            <a:r>
              <a:rPr lang="en-US" baseline="0" dirty="0" smtClean="0"/>
              <a:t>Sensing in the right place, not at the doorway,</a:t>
            </a:r>
          </a:p>
          <a:p>
            <a:r>
              <a:rPr lang="en-US" baseline="0" dirty="0" smtClean="0"/>
              <a:t>Senses light from the ceiling out of the direct sun from windows</a:t>
            </a:r>
          </a:p>
          <a:p>
            <a:r>
              <a:rPr lang="en-US" baseline="0" dirty="0" smtClean="0"/>
              <a:t>Radio antennas are in the center of the room for least interference, I can go on</a:t>
            </a:r>
          </a:p>
          <a:p>
            <a:r>
              <a:rPr lang="en-US" baseline="0" dirty="0" smtClean="0"/>
              <a:t>Wiring in the ceiling is way easier than down a wall.</a:t>
            </a:r>
          </a:p>
          <a:p>
            <a:r>
              <a:rPr lang="en-US" baseline="0" dirty="0" smtClean="0"/>
              <a:t>What if the wall needs to move, then what?</a:t>
            </a:r>
          </a:p>
          <a:p>
            <a:r>
              <a:rPr lang="en-US" baseline="0" dirty="0" smtClean="0"/>
              <a:t>What if there is no wall.  Just cubicles the Hub is ideal</a:t>
            </a:r>
          </a:p>
          <a:p>
            <a:r>
              <a:rPr lang="en-US" baseline="0" dirty="0" smtClean="0"/>
              <a:t>Vandalism is far less a concern compared to switches or stats on the wall.</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41</a:t>
            </a:fld>
            <a:endParaRPr lang="en-US"/>
          </a:p>
        </p:txBody>
      </p:sp>
    </p:spTree>
    <p:extLst>
      <p:ext uri="{BB962C8B-B14F-4D97-AF65-F5344CB8AC3E}">
        <p14:creationId xmlns:p14="http://schemas.microsoft.com/office/powerpoint/2010/main" val="67943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quick</a:t>
            </a:r>
            <a:r>
              <a:rPr lang="en-US" baseline="0" dirty="0" smtClean="0"/>
              <a:t> note on the Room Control App,</a:t>
            </a:r>
          </a:p>
          <a:p>
            <a:r>
              <a:rPr lang="en-US" baseline="0" dirty="0" smtClean="0"/>
              <a:t>It senses which room you’re in and gives you control over elements in that room.</a:t>
            </a:r>
          </a:p>
          <a:p>
            <a:r>
              <a:rPr lang="en-US" baseline="0" dirty="0" smtClean="0"/>
              <a:t>Highly integrated, highly occupant centric, highly convenient.</a:t>
            </a:r>
          </a:p>
          <a:p>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44</a:t>
            </a:fld>
            <a:endParaRPr lang="en-US"/>
          </a:p>
        </p:txBody>
      </p:sp>
    </p:spTree>
    <p:extLst>
      <p:ext uri="{BB962C8B-B14F-4D97-AF65-F5344CB8AC3E}">
        <p14:creationId xmlns:p14="http://schemas.microsoft.com/office/powerpoint/2010/main" val="918293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5FF9E-BCFB-4360-8E16-17765B5CEC00}" type="slidenum">
              <a:rPr lang="en-US" smtClean="0"/>
              <a:t>46</a:t>
            </a:fld>
            <a:endParaRPr lang="en-US"/>
          </a:p>
        </p:txBody>
      </p:sp>
    </p:spTree>
    <p:extLst>
      <p:ext uri="{BB962C8B-B14F-4D97-AF65-F5344CB8AC3E}">
        <p14:creationId xmlns:p14="http://schemas.microsoft.com/office/powerpoint/2010/main" val="121951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promoting to partners, …</a:t>
            </a:r>
          </a:p>
          <a:p>
            <a:r>
              <a:rPr lang="en-US" dirty="0" smtClean="0"/>
              <a:t>DSC and </a:t>
            </a:r>
            <a:r>
              <a:rPr lang="en-US" dirty="0" err="1" smtClean="0"/>
              <a:t>eBUS</a:t>
            </a:r>
            <a:r>
              <a:rPr lang="en-US" dirty="0" smtClean="0"/>
              <a:t> have a cost per I/O</a:t>
            </a:r>
          </a:p>
          <a:p>
            <a:r>
              <a:rPr lang="en-US" dirty="0" err="1" smtClean="0"/>
              <a:t>eBUS</a:t>
            </a:r>
            <a:r>
              <a:rPr lang="en-US" dirty="0" smtClean="0"/>
              <a:t> has its own features that differentiate – dense I/O, HAO switches, Hot swapping</a:t>
            </a:r>
          </a:p>
          <a:p>
            <a:r>
              <a:rPr lang="en-US" dirty="0" smtClean="0"/>
              <a:t>O3-DIN with 8xP modules has a lower cost per I/O point than the DSC and </a:t>
            </a:r>
            <a:r>
              <a:rPr lang="en-US" dirty="0" err="1" smtClean="0"/>
              <a:t>eBUS</a:t>
            </a:r>
            <a:r>
              <a:rPr lang="en-US" dirty="0" smtClean="0"/>
              <a:t>.</a:t>
            </a:r>
          </a:p>
          <a:p>
            <a:r>
              <a:rPr lang="en-US" dirty="0" smtClean="0"/>
              <a:t>It doesn’t compete directly with DAC’s.  They are still the lowest cost</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13</a:t>
            </a:fld>
            <a:endParaRPr lang="en-US"/>
          </a:p>
        </p:txBody>
      </p:sp>
    </p:spTree>
    <p:extLst>
      <p:ext uri="{BB962C8B-B14F-4D97-AF65-F5344CB8AC3E}">
        <p14:creationId xmlns:p14="http://schemas.microsoft.com/office/powerpoint/2010/main" val="415712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7071F-5105-4ADA-8ECD-45A630C28AE1}" type="slidenum">
              <a:rPr lang="en-GB" smtClean="0"/>
              <a:pPr/>
              <a:t>25</a:t>
            </a:fld>
            <a:endParaRPr lang="en-GB"/>
          </a:p>
        </p:txBody>
      </p:sp>
    </p:spTree>
    <p:extLst>
      <p:ext uri="{BB962C8B-B14F-4D97-AF65-F5344CB8AC3E}">
        <p14:creationId xmlns:p14="http://schemas.microsoft.com/office/powerpoint/2010/main" val="319136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24658BF-D60F-4385-89A4-CDFC00438588}" type="slidenum">
              <a:rPr lang="en-US" smtClean="0"/>
              <a:t>26</a:t>
            </a:fld>
            <a:endParaRPr lang="en-US"/>
          </a:p>
        </p:txBody>
      </p:sp>
    </p:spTree>
    <p:extLst>
      <p:ext uri="{BB962C8B-B14F-4D97-AF65-F5344CB8AC3E}">
        <p14:creationId xmlns:p14="http://schemas.microsoft.com/office/powerpoint/2010/main" val="350552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7071F-5105-4ADA-8ECD-45A630C28AE1}" type="slidenum">
              <a:rPr lang="en-GB" smtClean="0"/>
              <a:pPr/>
              <a:t>27</a:t>
            </a:fld>
            <a:endParaRPr lang="en-GB"/>
          </a:p>
        </p:txBody>
      </p:sp>
    </p:spTree>
    <p:extLst>
      <p:ext uri="{BB962C8B-B14F-4D97-AF65-F5344CB8AC3E}">
        <p14:creationId xmlns:p14="http://schemas.microsoft.com/office/powerpoint/2010/main" val="133753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5FF9E-BCFB-4360-8E16-17765B5CEC00}" type="slidenum">
              <a:rPr lang="en-US" smtClean="0"/>
              <a:t>32</a:t>
            </a:fld>
            <a:endParaRPr lang="en-US"/>
          </a:p>
        </p:txBody>
      </p:sp>
    </p:spTree>
    <p:extLst>
      <p:ext uri="{BB962C8B-B14F-4D97-AF65-F5344CB8AC3E}">
        <p14:creationId xmlns:p14="http://schemas.microsoft.com/office/powerpoint/2010/main" val="334168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3D58F-5498-44A4-925A-2D3F173AFDAA}" type="slidenum">
              <a:rPr lang="en-CA" smtClean="0"/>
              <a:t>33</a:t>
            </a:fld>
            <a:endParaRPr lang="en-CA" dirty="0"/>
          </a:p>
        </p:txBody>
      </p:sp>
    </p:spTree>
    <p:extLst>
      <p:ext uri="{BB962C8B-B14F-4D97-AF65-F5344CB8AC3E}">
        <p14:creationId xmlns:p14="http://schemas.microsoft.com/office/powerpoint/2010/main" val="4478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impress on people that this is a fully</a:t>
            </a:r>
            <a:r>
              <a:rPr lang="en-US" baseline="0" dirty="0" smtClean="0"/>
              <a:t> featured product with so many elements built-in.</a:t>
            </a:r>
          </a:p>
          <a:p>
            <a:r>
              <a:rPr lang="en-US" baseline="0" dirty="0" smtClean="0"/>
              <a:t>The opportunities are endless</a:t>
            </a:r>
          </a:p>
          <a:p>
            <a:r>
              <a:rPr lang="en-US" baseline="0" dirty="0" smtClean="0"/>
              <a:t>We’ll go into detail on a few of these sensors to show you just how much Delta innovates</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35</a:t>
            </a:fld>
            <a:endParaRPr lang="en-US"/>
          </a:p>
        </p:txBody>
      </p:sp>
    </p:spTree>
    <p:extLst>
      <p:ext uri="{BB962C8B-B14F-4D97-AF65-F5344CB8AC3E}">
        <p14:creationId xmlns:p14="http://schemas.microsoft.com/office/powerpoint/2010/main" val="3038999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competing product</a:t>
            </a:r>
            <a:r>
              <a:rPr lang="en-US" baseline="0" dirty="0" smtClean="0"/>
              <a:t> has temperature sensing in the ceiling.  They don’t recommend driving heating control from that sensor.</a:t>
            </a:r>
          </a:p>
          <a:p>
            <a:r>
              <a:rPr lang="en-US" baseline="0" dirty="0" smtClean="0"/>
              <a:t>Delta went a step further and projects the temperature into the space with new technologies</a:t>
            </a:r>
          </a:p>
          <a:p>
            <a:r>
              <a:rPr lang="en-US" baseline="0" dirty="0" smtClean="0"/>
              <a:t>Calibrate to the desired temperature, at the desired location.  The system now controls to that location with accuracy around that temperature</a:t>
            </a:r>
          </a:p>
          <a:p>
            <a:r>
              <a:rPr lang="en-US" baseline="0" dirty="0" smtClean="0"/>
              <a:t>Compared to a stat on the wall that senses the temperature in one location in the room, the Sensor Hub senses in the middle of the room, or at least where the occupant is more likely to be, and senses a wide area of the room rather than a single point.</a:t>
            </a:r>
            <a:endParaRPr lang="en-US" dirty="0"/>
          </a:p>
        </p:txBody>
      </p:sp>
      <p:sp>
        <p:nvSpPr>
          <p:cNvPr id="4" name="Slide Number Placeholder 3"/>
          <p:cNvSpPr>
            <a:spLocks noGrp="1"/>
          </p:cNvSpPr>
          <p:nvPr>
            <p:ph type="sldNum" sz="quarter" idx="10"/>
          </p:nvPr>
        </p:nvSpPr>
        <p:spPr/>
        <p:txBody>
          <a:bodyPr/>
          <a:lstStyle/>
          <a:p>
            <a:fld id="{1ED5AB6D-7FB3-4066-B171-14EA89CE3321}" type="slidenum">
              <a:rPr lang="en-US" smtClean="0"/>
              <a:t>36</a:t>
            </a:fld>
            <a:endParaRPr lang="en-US"/>
          </a:p>
        </p:txBody>
      </p:sp>
    </p:spTree>
    <p:extLst>
      <p:ext uri="{BB962C8B-B14F-4D97-AF65-F5344CB8AC3E}">
        <p14:creationId xmlns:p14="http://schemas.microsoft.com/office/powerpoint/2010/main" val="964654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07" y="0"/>
            <a:ext cx="9214007" cy="5164038"/>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9632" y="1059583"/>
            <a:ext cx="1332148" cy="699564"/>
          </a:xfrm>
          <a:prstGeom prst="rect">
            <a:avLst/>
          </a:prstGeom>
        </p:spPr>
      </p:pic>
      <p:sp>
        <p:nvSpPr>
          <p:cNvPr id="8" name="Title 1"/>
          <p:cNvSpPr>
            <a:spLocks noGrp="1"/>
          </p:cNvSpPr>
          <p:nvPr>
            <p:ph type="ctrTitle" hasCustomPrompt="1"/>
          </p:nvPr>
        </p:nvSpPr>
        <p:spPr>
          <a:xfrm>
            <a:off x="5544108" y="2895786"/>
            <a:ext cx="2592288" cy="784483"/>
          </a:xfrm>
          <a:prstGeom prst="rect">
            <a:avLst/>
          </a:prstGeom>
        </p:spPr>
        <p:txBody>
          <a:bodyPr lIns="0" tIns="0" rIns="0" bIns="0" anchor="ctr" anchorCtr="0">
            <a:noAutofit/>
          </a:bodyPr>
          <a:lstStyle>
            <a:lvl1pPr marL="0" indent="0" algn="l">
              <a:buFont typeface="Arial"/>
              <a:buNone/>
              <a:defRPr sz="3200">
                <a:solidFill>
                  <a:srgbClr val="4D4D4F"/>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p:cNvSpPr>
            <a:spLocks noGrp="1"/>
          </p:cNvSpPr>
          <p:nvPr>
            <p:ph type="subTitle" idx="1" hasCustomPrompt="1"/>
          </p:nvPr>
        </p:nvSpPr>
        <p:spPr>
          <a:xfrm>
            <a:off x="5544108" y="3814844"/>
            <a:ext cx="1872208" cy="701122"/>
          </a:xfrm>
          <a:prstGeom prst="rect">
            <a:avLst/>
          </a:prstGeom>
        </p:spPr>
        <p:txBody>
          <a:bodyPr lIns="0" tIns="0" rIns="0" bIns="0">
            <a:noAutofit/>
          </a:bodyPr>
          <a:lstStyle>
            <a:lvl1pPr marL="0" indent="0" algn="l">
              <a:buNone/>
              <a:defRPr sz="1400" baseline="0">
                <a:solidFill>
                  <a:srgbClr val="4D4D4F"/>
                </a:solidFill>
                <a:latin typeface="Arial" panose="020B0604020202020204" pitchFamily="34" charset="0"/>
                <a:cs typeface="Arial" panose="020B0604020202020204" pitchFamily="34" charset="0"/>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Optional Subtitle</a:t>
            </a:r>
          </a:p>
          <a:p>
            <a:r>
              <a:rPr lang="en-US" dirty="0" smtClean="0"/>
              <a:t>Name/Date/Location</a:t>
            </a:r>
            <a:endParaRPr lang="en-US" dirty="0"/>
          </a:p>
        </p:txBody>
      </p:sp>
    </p:spTree>
    <p:extLst>
      <p:ext uri="{BB962C8B-B14F-4D97-AF65-F5344CB8AC3E}">
        <p14:creationId xmlns:p14="http://schemas.microsoft.com/office/powerpoint/2010/main" val="26302422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kyscrap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2280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Content with triangle">
    <p:spTree>
      <p:nvGrpSpPr>
        <p:cNvPr id="1" name=""/>
        <p:cNvGrpSpPr/>
        <p:nvPr/>
      </p:nvGrpSpPr>
      <p:grpSpPr>
        <a:xfrm>
          <a:off x="0" y="0"/>
          <a:ext cx="0" cy="0"/>
          <a:chOff x="0" y="0"/>
          <a:chExt cx="0" cy="0"/>
        </a:xfrm>
      </p:grpSpPr>
      <p:sp>
        <p:nvSpPr>
          <p:cNvPr id="2" name="Title 1"/>
          <p:cNvSpPr>
            <a:spLocks noGrp="1"/>
          </p:cNvSpPr>
          <p:nvPr>
            <p:ph type="title"/>
          </p:nvPr>
        </p:nvSpPr>
        <p:spPr>
          <a:xfrm>
            <a:off x="1835697" y="580374"/>
            <a:ext cx="6851104" cy="857250"/>
          </a:xfrm>
        </p:spPr>
        <p:txBody>
          <a:bodyPr>
            <a:normAutofit/>
          </a:bodyPr>
          <a:lstStyle>
            <a:lvl1pPr algn="l">
              <a:defRPr sz="2700">
                <a:solidFill>
                  <a:srgbClr val="E43037"/>
                </a:solidFill>
              </a:defRPr>
            </a:lvl1pPr>
          </a:lstStyle>
          <a:p>
            <a:r>
              <a:rPr lang="de-DE"/>
              <a:t>Titelmasterformat durch Klicken bearbeiten</a:t>
            </a:r>
            <a:endParaRPr lang="en-GB" dirty="0"/>
          </a:p>
        </p:txBody>
      </p:sp>
      <p:sp>
        <p:nvSpPr>
          <p:cNvPr id="3" name="Content Placeholder 2"/>
          <p:cNvSpPr>
            <a:spLocks noGrp="1"/>
          </p:cNvSpPr>
          <p:nvPr>
            <p:ph idx="1"/>
          </p:nvPr>
        </p:nvSpPr>
        <p:spPr>
          <a:xfrm>
            <a:off x="1835697" y="1599643"/>
            <a:ext cx="6851104" cy="2940974"/>
          </a:xfrm>
        </p:spPr>
        <p:txBody>
          <a:bodyPr/>
          <a:lstStyle>
            <a:lvl1pPr marL="0" indent="0">
              <a:buNone/>
              <a:defRPr>
                <a:solidFill>
                  <a:schemeClr val="tx1">
                    <a:lumMod val="50000"/>
                    <a:lumOff val="50000"/>
                  </a:schemeClr>
                </a:solidFill>
              </a:defRPr>
            </a:lvl1pPr>
            <a:lvl2pPr marL="557213" indent="-214313">
              <a:buFontTx/>
              <a:buBlip>
                <a:blip r:embed="rId2"/>
              </a:buBlip>
              <a:defRPr sz="1500">
                <a:solidFill>
                  <a:schemeClr val="tx1">
                    <a:lumMod val="50000"/>
                    <a:lumOff val="50000"/>
                  </a:schemeClr>
                </a:solidFill>
              </a:defRPr>
            </a:lvl2pPr>
          </a:lstStyle>
          <a:p>
            <a:pPr lvl="0"/>
            <a:r>
              <a:rPr lang="de-DE"/>
              <a:t>Textmasterformate durch Klicken bearbeiten</a:t>
            </a:r>
          </a:p>
          <a:p>
            <a:pPr lvl="1"/>
            <a:r>
              <a:rPr lang="de-DE"/>
              <a:t>Zweite Ebene</a:t>
            </a:r>
          </a:p>
        </p:txBody>
      </p:sp>
      <p:sp>
        <p:nvSpPr>
          <p:cNvPr id="6" name="Slide Number Placeholder 5"/>
          <p:cNvSpPr>
            <a:spLocks noGrp="1"/>
          </p:cNvSpPr>
          <p:nvPr>
            <p:ph type="sldNum" sz="quarter" idx="12"/>
          </p:nvPr>
        </p:nvSpPr>
        <p:spPr/>
        <p:txBody>
          <a:bodyPr/>
          <a:lstStyle/>
          <a:p>
            <a:fld id="{30C63510-1949-49E5-8495-092DADC429EB}" type="slidenum">
              <a:rPr lang="en-GB" smtClean="0"/>
              <a:pPr/>
              <a:t>‹#›</a:t>
            </a:fld>
            <a:endParaRPr lang="en-GB"/>
          </a:p>
        </p:txBody>
      </p:sp>
      <p:sp>
        <p:nvSpPr>
          <p:cNvPr id="5" name="Isosceles Triangle 4"/>
          <p:cNvSpPr/>
          <p:nvPr/>
        </p:nvSpPr>
        <p:spPr>
          <a:xfrm rot="5400000">
            <a:off x="189021" y="276496"/>
            <a:ext cx="1134126" cy="15121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52684760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18986" y="373380"/>
            <a:ext cx="4082114" cy="786940"/>
          </a:xfrm>
          <a:prstGeom prst="rect">
            <a:avLst/>
          </a:prstGeom>
        </p:spPr>
        <p:txBody>
          <a:bodyPr anchor="t">
            <a:noAutofit/>
          </a:bodyPr>
          <a:lstStyle>
            <a:lvl1pPr algn="l">
              <a:defRPr sz="2700" b="1">
                <a:solidFill>
                  <a:srgbClr val="58595B"/>
                </a:solidFill>
                <a:latin typeface="Arial Narrow" panose="020B0606020202030204" pitchFamily="34" charset="0"/>
              </a:defRPr>
            </a:lvl1pPr>
          </a:lstStyle>
          <a:p>
            <a:r>
              <a:rPr lang="en-US" dirty="0" smtClean="0"/>
              <a:t>Click to edit Master title style</a:t>
            </a:r>
            <a:br>
              <a:rPr lang="en-US" dirty="0" smtClean="0"/>
            </a:br>
            <a:endParaRPr lang="en-US" dirty="0"/>
          </a:p>
        </p:txBody>
      </p:sp>
      <p:sp>
        <p:nvSpPr>
          <p:cNvPr id="7" name="Picture Placeholder 6"/>
          <p:cNvSpPr>
            <a:spLocks noGrp="1"/>
          </p:cNvSpPr>
          <p:nvPr>
            <p:ph type="pic" sz="quarter" idx="10" hasCustomPrompt="1"/>
          </p:nvPr>
        </p:nvSpPr>
        <p:spPr>
          <a:xfrm>
            <a:off x="-1" y="0"/>
            <a:ext cx="4400551" cy="5143500"/>
          </a:xfrm>
          <a:prstGeom prst="rect">
            <a:avLst/>
          </a:prstGeom>
        </p:spPr>
        <p:txBody>
          <a:bodyPr/>
          <a:lstStyle>
            <a:lvl1pPr marL="0" indent="0">
              <a:buNone/>
              <a:defRPr baseline="0"/>
            </a:lvl1pPr>
          </a:lstStyle>
          <a:p>
            <a:r>
              <a:rPr lang="en-US" dirty="0" smtClean="0"/>
              <a:t>Insert image here.</a:t>
            </a:r>
            <a:endParaRPr lang="en-US" dirty="0"/>
          </a:p>
        </p:txBody>
      </p:sp>
      <p:sp>
        <p:nvSpPr>
          <p:cNvPr id="9" name="Text Placeholder 8"/>
          <p:cNvSpPr>
            <a:spLocks noGrp="1"/>
          </p:cNvSpPr>
          <p:nvPr>
            <p:ph type="body" sz="quarter" idx="11"/>
          </p:nvPr>
        </p:nvSpPr>
        <p:spPr>
          <a:xfrm>
            <a:off x="4743450" y="1503220"/>
            <a:ext cx="4057650" cy="3297379"/>
          </a:xfrm>
          <a:prstGeom prst="rect">
            <a:avLst/>
          </a:prstGeom>
        </p:spPr>
        <p:txBody>
          <a:bodyPr>
            <a:normAutofit/>
          </a:bodyPr>
          <a:lstStyle>
            <a:lvl1pPr marL="171450" indent="-274320">
              <a:buFontTx/>
              <a:buBlip>
                <a:blip r:embed="rId2"/>
              </a:buBlip>
              <a:defRPr sz="18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4660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Bleed - Dark Text Low">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9144000" cy="5143500"/>
          </a:xfrm>
          <a:prstGeom prst="rect">
            <a:avLst/>
          </a:prstGeom>
        </p:spPr>
        <p:txBody>
          <a:bodyPr/>
          <a:lstStyle>
            <a:lvl1pPr marL="0" indent="0">
              <a:buNone/>
              <a:defRPr baseline="0"/>
            </a:lvl1pPr>
          </a:lstStyle>
          <a:p>
            <a:r>
              <a:rPr lang="en-US" dirty="0" smtClean="0"/>
              <a:t>Insert image here.</a:t>
            </a:r>
            <a:endParaRPr lang="en-US" dirty="0"/>
          </a:p>
        </p:txBody>
      </p:sp>
      <p:sp>
        <p:nvSpPr>
          <p:cNvPr id="8" name="Text Placeholder 7"/>
          <p:cNvSpPr>
            <a:spLocks noGrp="1"/>
          </p:cNvSpPr>
          <p:nvPr>
            <p:ph type="body" sz="quarter" idx="11"/>
          </p:nvPr>
        </p:nvSpPr>
        <p:spPr>
          <a:xfrm>
            <a:off x="0" y="3479602"/>
            <a:ext cx="9144000" cy="756047"/>
          </a:xfrm>
          <a:prstGeom prst="rect">
            <a:avLst/>
          </a:prstGeom>
          <a:effectLst>
            <a:outerShdw blurRad="50800" dist="38100" dir="2700000" algn="tl" rotWithShape="0">
              <a:prstClr val="black">
                <a:alpha val="40000"/>
              </a:prstClr>
            </a:outerShdw>
          </a:effectLst>
        </p:spPr>
        <p:txBody>
          <a:bodyPr anchor="ctr">
            <a:normAutofit/>
          </a:bodyPr>
          <a:lstStyle>
            <a:lvl1pPr marL="0" indent="0" algn="ctr">
              <a:buNone/>
              <a:defRPr sz="3600" b="1">
                <a:effectLst>
                  <a:outerShdw blurRad="381000" dist="38100" dir="2700000" algn="tl" rotWithShape="0">
                    <a:schemeClr val="bg1">
                      <a:alpha val="70000"/>
                    </a:schemeClr>
                  </a:outerShdw>
                </a:effectLst>
                <a:latin typeface="Arial Narrow" panose="020B0606020202030204" pitchFamily="34" charset="0"/>
              </a:defRPr>
            </a:lvl1pPr>
          </a:lstStyle>
          <a:p>
            <a:pPr lvl="0"/>
            <a:r>
              <a:rPr lang="en-US" dirty="0" smtClean="0"/>
              <a:t>Click to edit Master text style</a:t>
            </a:r>
          </a:p>
        </p:txBody>
      </p:sp>
    </p:spTree>
    <p:extLst>
      <p:ext uri="{BB962C8B-B14F-4D97-AF65-F5344CB8AC3E}">
        <p14:creationId xmlns:p14="http://schemas.microsoft.com/office/powerpoint/2010/main" val="41715233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434" y="349317"/>
            <a:ext cx="4082114" cy="786940"/>
          </a:xfrm>
          <a:prstGeom prst="rect">
            <a:avLst/>
          </a:prstGeom>
        </p:spPr>
        <p:txBody>
          <a:bodyPr anchor="t">
            <a:noAutofit/>
          </a:bodyPr>
          <a:lstStyle>
            <a:lvl1pPr algn="l">
              <a:defRPr sz="2700" b="1">
                <a:solidFill>
                  <a:srgbClr val="58595B"/>
                </a:solidFill>
                <a:latin typeface="Arial Narrow" panose="020B0606020202030204" pitchFamily="34" charset="0"/>
              </a:defRPr>
            </a:lvl1pPr>
          </a:lstStyle>
          <a:p>
            <a:r>
              <a:rPr lang="en-US" dirty="0" smtClean="0"/>
              <a:t>Click to edit Master title style</a:t>
            </a:r>
            <a:br>
              <a:rPr lang="en-US" dirty="0" smtClean="0"/>
            </a:br>
            <a:endParaRPr lang="en-US" dirty="0"/>
          </a:p>
        </p:txBody>
      </p:sp>
      <p:sp>
        <p:nvSpPr>
          <p:cNvPr id="7" name="Picture Placeholder 6"/>
          <p:cNvSpPr>
            <a:spLocks noGrp="1"/>
          </p:cNvSpPr>
          <p:nvPr>
            <p:ph type="pic" sz="quarter" idx="10" hasCustomPrompt="1"/>
          </p:nvPr>
        </p:nvSpPr>
        <p:spPr>
          <a:xfrm>
            <a:off x="4743450" y="0"/>
            <a:ext cx="4400551" cy="5143500"/>
          </a:xfrm>
          <a:prstGeom prst="rect">
            <a:avLst/>
          </a:prstGeom>
        </p:spPr>
        <p:txBody>
          <a:bodyPr/>
          <a:lstStyle>
            <a:lvl1pPr marL="0" indent="0">
              <a:buNone/>
              <a:defRPr baseline="0"/>
            </a:lvl1pPr>
          </a:lstStyle>
          <a:p>
            <a:r>
              <a:rPr lang="en-US" dirty="0" smtClean="0"/>
              <a:t>Insert image here.</a:t>
            </a:r>
            <a:endParaRPr lang="en-US" dirty="0"/>
          </a:p>
        </p:txBody>
      </p:sp>
      <p:sp>
        <p:nvSpPr>
          <p:cNvPr id="9" name="Text Placeholder 8"/>
          <p:cNvSpPr>
            <a:spLocks noGrp="1"/>
          </p:cNvSpPr>
          <p:nvPr>
            <p:ph type="body" sz="quarter" idx="11"/>
          </p:nvPr>
        </p:nvSpPr>
        <p:spPr>
          <a:xfrm>
            <a:off x="341897" y="1448677"/>
            <a:ext cx="4057651" cy="3327860"/>
          </a:xfrm>
          <a:prstGeom prst="rect">
            <a:avLst/>
          </a:prstGeom>
        </p:spPr>
        <p:txBody>
          <a:bodyPr>
            <a:normAutofit/>
          </a:bodyPr>
          <a:lstStyle>
            <a:lvl1pPr marL="171450" indent="-274320">
              <a:buFontTx/>
              <a:buBlip>
                <a:blip r:embed="rId2"/>
              </a:buBlip>
              <a:defRPr sz="18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096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Image Vertical">
    <p:spTree>
      <p:nvGrpSpPr>
        <p:cNvPr id="1" name=""/>
        <p:cNvGrpSpPr/>
        <p:nvPr/>
      </p:nvGrpSpPr>
      <p:grpSpPr>
        <a:xfrm>
          <a:off x="0" y="0"/>
          <a:ext cx="0" cy="0"/>
          <a:chOff x="0" y="0"/>
          <a:chExt cx="0" cy="0"/>
        </a:xfrm>
      </p:grpSpPr>
      <p:sp>
        <p:nvSpPr>
          <p:cNvPr id="3" name="Picture Placeholder 6"/>
          <p:cNvSpPr>
            <a:spLocks noGrp="1"/>
          </p:cNvSpPr>
          <p:nvPr>
            <p:ph type="pic" sz="quarter" idx="10" hasCustomPrompt="1"/>
          </p:nvPr>
        </p:nvSpPr>
        <p:spPr>
          <a:xfrm>
            <a:off x="1" y="0"/>
            <a:ext cx="3047999" cy="5143500"/>
          </a:xfrm>
          <a:prstGeom prst="rect">
            <a:avLst/>
          </a:prstGeom>
        </p:spPr>
        <p:txBody>
          <a:bodyPr/>
          <a:lstStyle>
            <a:lvl1pPr marL="0" indent="0">
              <a:buNone/>
              <a:defRPr baseline="0"/>
            </a:lvl1pPr>
          </a:lstStyle>
          <a:p>
            <a:r>
              <a:rPr lang="en-US" dirty="0" smtClean="0"/>
              <a:t>Insert image here.</a:t>
            </a:r>
            <a:endParaRPr lang="en-US" dirty="0"/>
          </a:p>
        </p:txBody>
      </p:sp>
      <p:sp>
        <p:nvSpPr>
          <p:cNvPr id="9" name="Picture Placeholder 6"/>
          <p:cNvSpPr>
            <a:spLocks noGrp="1"/>
          </p:cNvSpPr>
          <p:nvPr>
            <p:ph type="pic" sz="quarter" idx="11" hasCustomPrompt="1"/>
          </p:nvPr>
        </p:nvSpPr>
        <p:spPr>
          <a:xfrm>
            <a:off x="3048001" y="0"/>
            <a:ext cx="3047999" cy="5143500"/>
          </a:xfrm>
          <a:prstGeom prst="rect">
            <a:avLst/>
          </a:prstGeom>
        </p:spPr>
        <p:txBody>
          <a:bodyPr/>
          <a:lstStyle>
            <a:lvl1pPr marL="0" indent="0">
              <a:buNone/>
              <a:defRPr baseline="0"/>
            </a:lvl1pPr>
          </a:lstStyle>
          <a:p>
            <a:r>
              <a:rPr lang="en-US" dirty="0" smtClean="0"/>
              <a:t>Insert image here.</a:t>
            </a:r>
            <a:endParaRPr lang="en-US" dirty="0"/>
          </a:p>
        </p:txBody>
      </p:sp>
      <p:sp>
        <p:nvSpPr>
          <p:cNvPr id="10" name="Picture Placeholder 6"/>
          <p:cNvSpPr>
            <a:spLocks noGrp="1"/>
          </p:cNvSpPr>
          <p:nvPr>
            <p:ph type="pic" sz="quarter" idx="12" hasCustomPrompt="1"/>
          </p:nvPr>
        </p:nvSpPr>
        <p:spPr>
          <a:xfrm>
            <a:off x="6096001" y="0"/>
            <a:ext cx="3047999" cy="5143500"/>
          </a:xfrm>
          <a:prstGeom prst="rect">
            <a:avLst/>
          </a:prstGeom>
        </p:spPr>
        <p:txBody>
          <a:bodyPr/>
          <a:lstStyle>
            <a:lvl1pPr marL="0" indent="0">
              <a:buNone/>
              <a:defRPr baseline="0"/>
            </a:lvl1pPr>
          </a:lstStyle>
          <a:p>
            <a:r>
              <a:rPr lang="en-US" dirty="0" smtClean="0"/>
              <a:t>Insert image here.</a:t>
            </a:r>
            <a:endParaRPr lang="en-US" dirty="0"/>
          </a:p>
        </p:txBody>
      </p:sp>
      <p:cxnSp>
        <p:nvCxnSpPr>
          <p:cNvPr id="6" name="Straight Connector 5"/>
          <p:cNvCxnSpPr/>
          <p:nvPr userDrawn="1"/>
        </p:nvCxnSpPr>
        <p:spPr>
          <a:xfrm>
            <a:off x="3048000" y="-451413"/>
            <a:ext cx="0" cy="6180881"/>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6096000" y="-451413"/>
            <a:ext cx="0" cy="625901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1746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 Light Text Low">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1" y="0"/>
            <a:ext cx="9144000" cy="5143500"/>
          </a:xfrm>
          <a:prstGeom prst="rect">
            <a:avLst/>
          </a:prstGeom>
        </p:spPr>
        <p:txBody>
          <a:bodyPr/>
          <a:lstStyle>
            <a:lvl1pPr marL="0" indent="0">
              <a:buNone/>
              <a:defRPr baseline="0"/>
            </a:lvl1pPr>
          </a:lstStyle>
          <a:p>
            <a:r>
              <a:rPr lang="en-US" dirty="0" smtClean="0"/>
              <a:t>Insert image here.</a:t>
            </a:r>
            <a:endParaRPr lang="en-US" dirty="0"/>
          </a:p>
        </p:txBody>
      </p:sp>
      <p:sp>
        <p:nvSpPr>
          <p:cNvPr id="8" name="Text Placeholder 7"/>
          <p:cNvSpPr>
            <a:spLocks noGrp="1"/>
          </p:cNvSpPr>
          <p:nvPr>
            <p:ph type="body" sz="quarter" idx="11"/>
          </p:nvPr>
        </p:nvSpPr>
        <p:spPr>
          <a:xfrm>
            <a:off x="0" y="3479602"/>
            <a:ext cx="9144000" cy="756047"/>
          </a:xfrm>
          <a:prstGeom prst="rect">
            <a:avLst/>
          </a:prstGeom>
          <a:effectLst>
            <a:outerShdw blurRad="50800" dist="38100" dir="2700000" algn="tl" rotWithShape="0">
              <a:prstClr val="black">
                <a:alpha val="40000"/>
              </a:prstClr>
            </a:outerShdw>
          </a:effectLst>
        </p:spPr>
        <p:txBody>
          <a:bodyPr anchor="ctr">
            <a:normAutofit/>
          </a:bodyPr>
          <a:lstStyle>
            <a:lvl1pPr marL="0" indent="0" algn="ctr">
              <a:buNone/>
              <a:defRPr sz="3600" b="1">
                <a:solidFill>
                  <a:schemeClr val="bg1"/>
                </a:solidFill>
                <a:effectLst>
                  <a:outerShdw blurRad="381000" dist="38100" dir="2700000" algn="tl" rotWithShape="0">
                    <a:schemeClr val="tx1">
                      <a:alpha val="70000"/>
                    </a:schemeClr>
                  </a:outerShdw>
                </a:effectLst>
                <a:latin typeface="Arial Narrow" panose="020B0606020202030204" pitchFamily="34" charset="0"/>
              </a:defRPr>
            </a:lvl1pPr>
          </a:lstStyle>
          <a:p>
            <a:pPr lvl="0"/>
            <a:r>
              <a:rPr lang="en-US" dirty="0" smtClean="0"/>
              <a:t>Click to edit Master text style</a:t>
            </a:r>
          </a:p>
        </p:txBody>
      </p:sp>
    </p:spTree>
    <p:extLst>
      <p:ext uri="{BB962C8B-B14F-4D97-AF65-F5344CB8AC3E}">
        <p14:creationId xmlns:p14="http://schemas.microsoft.com/office/powerpoint/2010/main" val="19333305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Tree>
    <p:extLst>
      <p:ext uri="{BB962C8B-B14F-4D97-AF65-F5344CB8AC3E}">
        <p14:creationId xmlns:p14="http://schemas.microsoft.com/office/powerpoint/2010/main" val="1286310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7"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32504951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41103454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462" cy="51435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564" y="663538"/>
            <a:ext cx="1332148" cy="699564"/>
          </a:xfrm>
          <a:prstGeom prst="rect">
            <a:avLst/>
          </a:prstGeom>
        </p:spPr>
      </p:pic>
      <p:sp>
        <p:nvSpPr>
          <p:cNvPr id="8" name="Title 1"/>
          <p:cNvSpPr>
            <a:spLocks noGrp="1"/>
          </p:cNvSpPr>
          <p:nvPr>
            <p:ph type="ctrTitle" hasCustomPrompt="1"/>
          </p:nvPr>
        </p:nvSpPr>
        <p:spPr>
          <a:xfrm>
            <a:off x="5544108" y="2895786"/>
            <a:ext cx="2592288" cy="784483"/>
          </a:xfrm>
          <a:prstGeom prst="rect">
            <a:avLst/>
          </a:prstGeom>
        </p:spPr>
        <p:txBody>
          <a:bodyPr lIns="0" tIns="0" rIns="0" bIns="0" anchor="ctr" anchorCtr="0">
            <a:noAutofit/>
          </a:bodyPr>
          <a:lstStyle>
            <a:lvl1pPr marL="0" indent="0" algn="l">
              <a:buFont typeface="Arial"/>
              <a:buNone/>
              <a:defRPr sz="3200">
                <a:solidFill>
                  <a:srgbClr val="4D4D4F"/>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p:cNvSpPr>
            <a:spLocks noGrp="1"/>
          </p:cNvSpPr>
          <p:nvPr>
            <p:ph type="subTitle" idx="1" hasCustomPrompt="1"/>
          </p:nvPr>
        </p:nvSpPr>
        <p:spPr>
          <a:xfrm>
            <a:off x="5544108" y="3814844"/>
            <a:ext cx="1872208" cy="701122"/>
          </a:xfrm>
          <a:prstGeom prst="rect">
            <a:avLst/>
          </a:prstGeom>
        </p:spPr>
        <p:txBody>
          <a:bodyPr lIns="0" tIns="0" rIns="0" bIns="0">
            <a:noAutofit/>
          </a:bodyPr>
          <a:lstStyle>
            <a:lvl1pPr marL="0" indent="0" algn="l">
              <a:buNone/>
              <a:defRPr sz="1400" baseline="0">
                <a:solidFill>
                  <a:srgbClr val="4D4D4F"/>
                </a:solidFill>
                <a:latin typeface="Arial" panose="020B0604020202020204" pitchFamily="34" charset="0"/>
                <a:cs typeface="Arial" panose="020B0604020202020204" pitchFamily="34" charset="0"/>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smtClean="0"/>
              <a:t>Optional Subtitle</a:t>
            </a:r>
          </a:p>
          <a:p>
            <a:r>
              <a:rPr lang="en-US" dirty="0" smtClean="0"/>
              <a:t>Name/Date/Location</a:t>
            </a:r>
            <a:endParaRPr lang="en-US" dirty="0"/>
          </a:p>
        </p:txBody>
      </p:sp>
    </p:spTree>
    <p:extLst>
      <p:ext uri="{BB962C8B-B14F-4D97-AF65-F5344CB8AC3E}">
        <p14:creationId xmlns:p14="http://schemas.microsoft.com/office/powerpoint/2010/main" val="24788777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74811"/>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213547"/>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7"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38368806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9296"/>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19752204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4"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9"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171988249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9"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15180309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7"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21094614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2753"/>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2753"/>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2753"/>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19"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92455350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rgbClr val="E31937"/>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23"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smtClean="0"/>
              <a:t>Page </a:t>
            </a:r>
            <a:fld id="{5A9C12DC-491F-9444-86A2-13AC5C62A2FC}" type="slidenum">
              <a:rPr lang="en-US" smtClean="0"/>
              <a:pPr/>
              <a:t>‹#›</a:t>
            </a:fld>
            <a:endParaRPr lang="en-US" dirty="0"/>
          </a:p>
        </p:txBody>
      </p:sp>
      <p:sp>
        <p:nvSpPr>
          <p:cNvPr id="24"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spTree>
    <p:extLst>
      <p:ext uri="{BB962C8B-B14F-4D97-AF65-F5344CB8AC3E}">
        <p14:creationId xmlns:p14="http://schemas.microsoft.com/office/powerpoint/2010/main" val="3423684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5544108" y="2895786"/>
            <a:ext cx="2592288" cy="784483"/>
          </a:xfrm>
          <a:prstGeom prst="rect">
            <a:avLst/>
          </a:prstGeom>
        </p:spPr>
        <p:txBody>
          <a:bodyPr lIns="0" tIns="0" rIns="0" bIns="0" anchor="ctr" anchorCtr="0">
            <a:noAutofit/>
          </a:bodyPr>
          <a:lstStyle>
            <a:lvl1pPr marL="0" indent="0" algn="l">
              <a:buFont typeface="Arial"/>
              <a:buNone/>
              <a:defRPr sz="3600">
                <a:solidFill>
                  <a:srgbClr val="4D4D4F"/>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p:cNvSpPr>
            <a:spLocks noGrp="1"/>
          </p:cNvSpPr>
          <p:nvPr>
            <p:ph type="subTitle" idx="1" hasCustomPrompt="1"/>
          </p:nvPr>
        </p:nvSpPr>
        <p:spPr>
          <a:xfrm>
            <a:off x="5544108" y="3814844"/>
            <a:ext cx="1188131" cy="701122"/>
          </a:xfrm>
          <a:prstGeom prst="rect">
            <a:avLst/>
          </a:prstGeom>
        </p:spPr>
        <p:txBody>
          <a:bodyPr lIns="0" tIns="0" rIns="0" bIns="0">
            <a:noAutofit/>
          </a:bodyPr>
          <a:lstStyle>
            <a:lvl1pPr marL="0" indent="0" algn="l">
              <a:buNone/>
              <a:defRPr sz="1400" baseline="0">
                <a:solidFill>
                  <a:srgbClr val="4D4D4F"/>
                </a:solidFill>
                <a:latin typeface="Arial" panose="020B0604020202020204" pitchFamily="34" charset="0"/>
                <a:cs typeface="Arial" panose="020B0604020202020204" pitchFamily="34" charset="0"/>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a:t>
            </a:r>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462" cy="51435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8" y="627534"/>
            <a:ext cx="1645459" cy="864096"/>
          </a:xfrm>
          <a:prstGeom prst="rect">
            <a:avLst/>
          </a:prstGeom>
        </p:spPr>
      </p:pic>
    </p:spTree>
    <p:extLst>
      <p:ext uri="{BB962C8B-B14F-4D97-AF65-F5344CB8AC3E}">
        <p14:creationId xmlns:p14="http://schemas.microsoft.com/office/powerpoint/2010/main" val="28645350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9" name="Title 1"/>
          <p:cNvSpPr>
            <a:spLocks noGrp="1"/>
          </p:cNvSpPr>
          <p:nvPr>
            <p:ph type="title" hasCustomPrompt="1"/>
          </p:nvPr>
        </p:nvSpPr>
        <p:spPr>
          <a:xfrm>
            <a:off x="0" y="2041071"/>
            <a:ext cx="9144000" cy="867640"/>
          </a:xfrm>
          <a:prstGeom prst="rect">
            <a:avLst/>
          </a:prstGeom>
          <a:solidFill>
            <a:srgbClr val="4D4D4F">
              <a:alpha val="80000"/>
            </a:srgbClr>
          </a:solidFill>
        </p:spPr>
        <p:txBody>
          <a:bodyPr lIns="252000" tIns="0" rIns="0" bIns="0" anchor="ctr" anchorCtr="0"/>
          <a:lstStyle>
            <a:lvl1pPr algn="l">
              <a:defRPr sz="2400" baseline="0">
                <a:solidFill>
                  <a:srgbClr val="FFFFFF"/>
                </a:solidFill>
                <a:latin typeface="Arial" panose="020B0604020202020204" pitchFamily="34" charset="0"/>
                <a:cs typeface="Arial" panose="020B0604020202020204" pitchFamily="34" charset="0"/>
              </a:defRPr>
            </a:lvl1pPr>
          </a:lstStyle>
          <a:p>
            <a:r>
              <a:rPr lang="en-US" dirty="0"/>
              <a:t>Click To Edit Section Title</a:t>
            </a:r>
          </a:p>
        </p:txBody>
      </p:sp>
      <p:sp>
        <p:nvSpPr>
          <p:cNvPr id="10" name="Text Placeholder 9"/>
          <p:cNvSpPr>
            <a:spLocks noGrp="1"/>
          </p:cNvSpPr>
          <p:nvPr>
            <p:ph type="body" sz="quarter" idx="11" hasCustomPrompt="1"/>
          </p:nvPr>
        </p:nvSpPr>
        <p:spPr>
          <a:xfrm>
            <a:off x="0" y="2900386"/>
            <a:ext cx="9144000" cy="373063"/>
          </a:xfrm>
          <a:prstGeom prst="rect">
            <a:avLst/>
          </a:prstGeom>
          <a:solidFill>
            <a:srgbClr val="E31937"/>
          </a:solidFill>
        </p:spPr>
        <p:txBody>
          <a:bodyPr lIns="252000" tIns="0" rIns="0" bIns="0" anchor="ctr" anchorCtr="0"/>
          <a:lstStyle>
            <a:lvl1pPr marL="0" indent="0">
              <a:buNone/>
              <a:defRPr sz="1200" baseline="0">
                <a:solidFill>
                  <a:schemeClr val="bg1"/>
                </a:solidFill>
                <a:latin typeface="Arial" panose="020B0604020202020204" pitchFamily="34" charset="0"/>
                <a:cs typeface="Arial" panose="020B0604020202020204" pitchFamily="34" charset="0"/>
              </a:defRPr>
            </a:lvl1pPr>
          </a:lstStyle>
          <a:p>
            <a:pPr lvl="0"/>
            <a:r>
              <a:rPr lang="en-US" dirty="0"/>
              <a:t>Click To Edit Optional Subtitle</a:t>
            </a:r>
          </a:p>
        </p:txBody>
      </p:sp>
      <p:sp>
        <p:nvSpPr>
          <p:cNvPr id="11"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dirty="0" smtClean="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52413" y="4857154"/>
            <a:ext cx="1509767" cy="92333"/>
          </a:xfrm>
          <a:prstGeom prst="rect">
            <a:avLst/>
          </a:prstGeom>
        </p:spPr>
        <p:txBody>
          <a:bodyPr vert="horz" wrap="square" lIns="0" tIns="0" rIns="0" bIns="0" rtlCol="0" anchor="ctr">
            <a:spAutoFit/>
          </a:bodyPr>
          <a:lstStyle>
            <a:lvl1pPr algn="l">
              <a:defRPr sz="600">
                <a:solidFill>
                  <a:srgbClr val="4D4D4F"/>
                </a:solidFill>
                <a:latin typeface="Arial"/>
                <a:cs typeface="Arial"/>
              </a:defRPr>
            </a:lvl1pPr>
          </a:lstStyle>
          <a:p>
            <a:r>
              <a:rPr lang="en-US" dirty="0" smtClean="0"/>
              <a:t>Confidential Property of Delta Controls Inc.</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247070"/>
            <a:ext cx="1184194" cy="712873"/>
          </a:xfrm>
          <a:prstGeom prst="rect">
            <a:avLst/>
          </a:prstGeom>
        </p:spPr>
      </p:pic>
    </p:spTree>
    <p:extLst>
      <p:ext uri="{BB962C8B-B14F-4D97-AF65-F5344CB8AC3E}">
        <p14:creationId xmlns:p14="http://schemas.microsoft.com/office/powerpoint/2010/main" val="40501198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4867" y="1930618"/>
            <a:ext cx="2394266" cy="1282263"/>
          </a:xfrm>
          <a:prstGeom prst="rect">
            <a:avLst/>
          </a:prstGeom>
        </p:spPr>
      </p:pic>
    </p:spTree>
    <p:extLst>
      <p:ext uri="{BB962C8B-B14F-4D97-AF65-F5344CB8AC3E}">
        <p14:creationId xmlns:p14="http://schemas.microsoft.com/office/powerpoint/2010/main" val="41252339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2" name="Group 1"/>
          <p:cNvGrpSpPr/>
          <p:nvPr userDrawn="1"/>
        </p:nvGrpSpPr>
        <p:grpSpPr>
          <a:xfrm>
            <a:off x="-1977" y="-595357"/>
            <a:ext cx="9147955" cy="6334214"/>
            <a:chOff x="1" y="-128550"/>
            <a:chExt cx="9147955" cy="6334214"/>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8550"/>
              <a:ext cx="9147955" cy="6334214"/>
            </a:xfrm>
            <a:prstGeom prst="rect">
              <a:avLst/>
            </a:prstGeom>
          </p:spPr>
        </p:pic>
        <p:sp>
          <p:nvSpPr>
            <p:cNvPr id="28" name="Rectangle 27"/>
            <p:cNvSpPr/>
            <p:nvPr userDrawn="1"/>
          </p:nvSpPr>
          <p:spPr>
            <a:xfrm>
              <a:off x="1" y="-128550"/>
              <a:ext cx="9147954" cy="6334214"/>
            </a:xfrm>
            <a:prstGeom prst="rect">
              <a:avLst/>
            </a:prstGeom>
            <a:solidFill>
              <a:srgbClr val="2D374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3348"/>
              <a:endParaRPr lang="en-US" sz="1365">
                <a:solidFill>
                  <a:prstClr val="white"/>
                </a:solidFill>
              </a:endParaRPr>
            </a:p>
          </p:txBody>
        </p:sp>
      </p:grpSp>
    </p:spTree>
    <p:extLst>
      <p:ext uri="{BB962C8B-B14F-4D97-AF65-F5344CB8AC3E}">
        <p14:creationId xmlns:p14="http://schemas.microsoft.com/office/powerpoint/2010/main" val="9854115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12183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Screen and Section Title">
    <p:spTree>
      <p:nvGrpSpPr>
        <p:cNvPr id="1" name=""/>
        <p:cNvGrpSpPr/>
        <p:nvPr/>
      </p:nvGrpSpPr>
      <p:grpSpPr>
        <a:xfrm>
          <a:off x="0" y="0"/>
          <a:ext cx="0" cy="0"/>
          <a:chOff x="0" y="0"/>
          <a:chExt cx="0" cy="0"/>
        </a:xfrm>
      </p:grpSpPr>
      <p:sp>
        <p:nvSpPr>
          <p:cNvPr id="2" name="Text Placeholder 2"/>
          <p:cNvSpPr>
            <a:spLocks noGrp="1"/>
          </p:cNvSpPr>
          <p:nvPr>
            <p:ph type="body" idx="1" hasCustomPrompt="1"/>
          </p:nvPr>
        </p:nvSpPr>
        <p:spPr>
          <a:xfrm>
            <a:off x="-143182" y="4225531"/>
            <a:ext cx="4262192" cy="635687"/>
          </a:xfrm>
          <a:prstGeom prst="rect">
            <a:avLst/>
          </a:prstGeom>
          <a:solidFill>
            <a:srgbClr val="E31937">
              <a:alpha val="90000"/>
            </a:srgbClr>
          </a:solidFill>
          <a:effectLst>
            <a:outerShdw blurRad="12700" dist="38100" dir="8100000" algn="ctr" rotWithShape="0">
              <a:schemeClr val="tx1">
                <a:alpha val="25000"/>
              </a:schemeClr>
            </a:outerShdw>
          </a:effectLst>
        </p:spPr>
        <p:txBody>
          <a:bodyPr wrap="none" lIns="914400" tIns="182880" rIns="548640" bIns="54864" anchor="ctr" anchorCtr="0">
            <a:spAutoFit/>
          </a:bodyPr>
          <a:lstStyle>
            <a:lvl1pPr marL="0" indent="0" algn="l">
              <a:buNone/>
              <a:defRPr sz="2571" b="1" spc="53" baseline="0">
                <a:solidFill>
                  <a:schemeClr val="bg1"/>
                </a:solidFill>
                <a:latin typeface="DIN Condensed" panose="00000500000000000000" pitchFamily="2" charset="0"/>
              </a:defRPr>
            </a:lvl1pPr>
            <a:lvl2pPr marL="244899" indent="0">
              <a:buNone/>
              <a:defRPr sz="1071" b="1"/>
            </a:lvl2pPr>
            <a:lvl3pPr marL="489798" indent="0">
              <a:buNone/>
              <a:defRPr sz="965" b="1"/>
            </a:lvl3pPr>
            <a:lvl4pPr marL="734698" indent="0">
              <a:buNone/>
              <a:defRPr sz="857" b="1"/>
            </a:lvl4pPr>
            <a:lvl5pPr marL="979597" indent="0">
              <a:buNone/>
              <a:defRPr sz="857" b="1"/>
            </a:lvl5pPr>
            <a:lvl6pPr marL="1224496" indent="0">
              <a:buNone/>
              <a:defRPr sz="857" b="1"/>
            </a:lvl6pPr>
            <a:lvl7pPr marL="1469395" indent="0">
              <a:buNone/>
              <a:defRPr sz="857" b="1"/>
            </a:lvl7pPr>
            <a:lvl8pPr marL="1714295" indent="0">
              <a:buNone/>
              <a:defRPr sz="857" b="1"/>
            </a:lvl8pPr>
            <a:lvl9pPr marL="1959194" indent="0">
              <a:buNone/>
              <a:defRPr sz="857" b="1"/>
            </a:lvl9pPr>
          </a:lstStyle>
          <a:p>
            <a:pPr lvl="0"/>
            <a:r>
              <a:rPr lang="en-US" dirty="0"/>
              <a:t>CLICK TO ADD SLIDE TITLE</a:t>
            </a:r>
          </a:p>
        </p:txBody>
      </p:sp>
      <p:sp>
        <p:nvSpPr>
          <p:cNvPr id="3" name="Text Placeholder 4"/>
          <p:cNvSpPr>
            <a:spLocks noGrp="1"/>
          </p:cNvSpPr>
          <p:nvPr>
            <p:ph type="body" sz="quarter" idx="3" hasCustomPrompt="1"/>
          </p:nvPr>
        </p:nvSpPr>
        <p:spPr>
          <a:xfrm>
            <a:off x="5987590" y="283227"/>
            <a:ext cx="3154710" cy="332720"/>
          </a:xfrm>
          <a:prstGeom prst="rect">
            <a:avLst/>
          </a:prstGeom>
          <a:solidFill>
            <a:srgbClr val="404041">
              <a:alpha val="90000"/>
            </a:srgbClr>
          </a:solidFill>
          <a:effectLst>
            <a:outerShdw blurRad="12700" dist="38100" dir="8100000" algn="ctr" rotWithShape="0">
              <a:schemeClr val="tx1">
                <a:alpha val="25000"/>
              </a:schemeClr>
            </a:outerShdw>
          </a:effectLst>
        </p:spPr>
        <p:txBody>
          <a:bodyPr wrap="none" lIns="274320" tIns="137160" rIns="640080" bIns="118872" anchor="ctr" anchorCtr="0">
            <a:spAutoFit/>
          </a:bodyPr>
          <a:lstStyle>
            <a:lvl1pPr marL="0" indent="0" algn="r">
              <a:buNone/>
              <a:defRPr sz="482" b="1" spc="215" baseline="0">
                <a:solidFill>
                  <a:schemeClr val="bg1"/>
                </a:solidFill>
                <a:latin typeface="DINPro" panose="020B0504020101020102" pitchFamily="34" charset="0"/>
              </a:defRPr>
            </a:lvl1pPr>
            <a:lvl2pPr marL="244899" indent="0">
              <a:buNone/>
              <a:defRPr sz="1071" b="1"/>
            </a:lvl2pPr>
            <a:lvl3pPr marL="489798" indent="0">
              <a:buNone/>
              <a:defRPr sz="965" b="1"/>
            </a:lvl3pPr>
            <a:lvl4pPr marL="734698" indent="0">
              <a:buNone/>
              <a:defRPr sz="857" b="1"/>
            </a:lvl4pPr>
            <a:lvl5pPr marL="979597" indent="0">
              <a:buNone/>
              <a:defRPr sz="857" b="1"/>
            </a:lvl5pPr>
            <a:lvl6pPr marL="1224496" indent="0">
              <a:buNone/>
              <a:defRPr sz="857" b="1"/>
            </a:lvl6pPr>
            <a:lvl7pPr marL="1469395" indent="0">
              <a:buNone/>
              <a:defRPr sz="857" b="1"/>
            </a:lvl7pPr>
            <a:lvl8pPr marL="1714295" indent="0">
              <a:buNone/>
              <a:defRPr sz="857" b="1"/>
            </a:lvl8pPr>
            <a:lvl9pPr marL="1959194" indent="0">
              <a:buNone/>
              <a:defRPr sz="857" b="1"/>
            </a:lvl9pPr>
          </a:lstStyle>
          <a:p>
            <a:pPr lvl="0"/>
            <a:r>
              <a:rPr lang="en-US" dirty="0"/>
              <a:t>CLICK TO ADD RUNNING SECTION HEADER</a:t>
            </a:r>
          </a:p>
        </p:txBody>
      </p:sp>
    </p:spTree>
    <p:extLst>
      <p:ext uri="{BB962C8B-B14F-4D97-AF65-F5344CB8AC3E}">
        <p14:creationId xmlns:p14="http://schemas.microsoft.com/office/powerpoint/2010/main" val="289757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lvl1pPr>
              <a:defRPr>
                <a:latin typeface="Arial" pitchFamily="34" charset="0"/>
              </a:defRPr>
            </a:lvl1pPr>
          </a:lstStyle>
          <a:p>
            <a:fld id="{AC71BE08-FF62-41F9-938E-DE52C874BF64}" type="datetimeFigureOut">
              <a:rPr lang="en-GB" smtClean="0"/>
              <a:pPr/>
              <a:t>20/12/2019</a:t>
            </a:fld>
            <a:endParaRPr lang="en-GB" dirty="0"/>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lvl1pPr>
              <a:defRPr>
                <a:latin typeface="Arial" pitchFamily="34" charset="0"/>
              </a:defRPr>
            </a:lvl1pPr>
          </a:lstStyle>
          <a:p>
            <a:endParaRPr lang="en-GB" dirty="0"/>
          </a:p>
        </p:txBody>
      </p:sp>
      <p:sp>
        <p:nvSpPr>
          <p:cNvPr id="4" name="Slide Number Placeholder 3"/>
          <p:cNvSpPr>
            <a:spLocks noGrp="1"/>
          </p:cNvSpPr>
          <p:nvPr>
            <p:ph type="sldNum" sz="quarter" idx="12"/>
          </p:nvPr>
        </p:nvSpPr>
        <p:spPr/>
        <p:txBody>
          <a:bodyPr/>
          <a:lstStyle/>
          <a:p>
            <a:fld id="{30C63510-1949-49E5-8495-092DADC429EB}" type="slidenum">
              <a:rPr lang="en-GB" smtClean="0"/>
              <a:pPr/>
              <a:t>‹#›</a:t>
            </a:fld>
            <a:endParaRPr lang="en-GB"/>
          </a:p>
        </p:txBody>
      </p:sp>
    </p:spTree>
    <p:extLst>
      <p:ext uri="{BB962C8B-B14F-4D97-AF65-F5344CB8AC3E}">
        <p14:creationId xmlns:p14="http://schemas.microsoft.com/office/powerpoint/2010/main" val="30842601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64792"/>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2" r:id="rId3"/>
    <p:sldLayoutId id="2147483652" r:id="rId4"/>
    <p:sldLayoutId id="2147483656" r:id="rId5"/>
    <p:sldLayoutId id="2147483677" r:id="rId6"/>
    <p:sldLayoutId id="2147483657"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1747891" y="4857155"/>
            <a:ext cx="525690" cy="92333"/>
          </a:xfrm>
          <a:prstGeom prst="rect">
            <a:avLst/>
          </a:prstGeom>
        </p:spPr>
        <p:txBody>
          <a:bodyPr vert="horz" lIns="0" tIns="0" rIns="0" bIns="0" rtlCol="0" anchor="ctr">
            <a:spAutoFit/>
          </a:bodyPr>
          <a:lstStyle>
            <a:lvl1pPr algn="l">
              <a:defRPr sz="600">
                <a:solidFill>
                  <a:srgbClr val="E31937"/>
                </a:solidFill>
                <a:latin typeface="Arial"/>
                <a:cs typeface="Arial"/>
              </a:defRPr>
            </a:lvl1pPr>
          </a:lstStyle>
          <a:p>
            <a:r>
              <a:rPr lang="en-US" dirty="0" smtClean="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52413" y="4857155"/>
            <a:ext cx="1509767"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smtClean="0"/>
              <a:t>Confidential Property of Delta Controls Inc.</a:t>
            </a:r>
            <a:endParaRPr lang="en-US" dirty="0"/>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24306" y="4480659"/>
            <a:ext cx="796166" cy="479284"/>
          </a:xfrm>
          <a:prstGeom prst="rect">
            <a:avLst/>
          </a:prstGeom>
        </p:spPr>
      </p:pic>
    </p:spTree>
    <p:extLst>
      <p:ext uri="{BB962C8B-B14F-4D97-AF65-F5344CB8AC3E}">
        <p14:creationId xmlns:p14="http://schemas.microsoft.com/office/powerpoint/2010/main" val="11172857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id="1" dur="indefinite" restart="never" nodeType="tmRoot"/>
      </p:par>
    </p:tnLst>
  </p:timing>
  <p:hf hdr="0" dt="0"/>
  <p:txStyles>
    <p:titleStyle>
      <a:lvl1pPr algn="l" defTabSz="457184" rtl="0" eaLnBrk="1" latinLnBrk="0" hangingPunct="1">
        <a:spcBef>
          <a:spcPct val="0"/>
        </a:spcBef>
        <a:buNone/>
        <a:defRPr sz="2400" kern="1200">
          <a:solidFill>
            <a:srgbClr val="E31937"/>
          </a:solidFill>
          <a:latin typeface="Arial"/>
          <a:ea typeface="+mj-ea"/>
          <a:cs typeface="Arial"/>
        </a:defRPr>
      </a:lvl1pPr>
    </p:titleStyle>
    <p:bodyStyle>
      <a:lvl1pPr marL="173032" indent="-157158" algn="l" defTabSz="457184" rtl="0" eaLnBrk="1" latinLnBrk="0" hangingPunct="1">
        <a:spcBef>
          <a:spcPts val="500"/>
        </a:spcBef>
        <a:spcAft>
          <a:spcPts val="500"/>
        </a:spcAft>
        <a:buClr>
          <a:srgbClr val="E31937"/>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E31937"/>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E31937"/>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E31937"/>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E31937"/>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rgbClr val="E31937"/>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rgbClr val="E31937"/>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images.google.de/imgres?imgurl=http://www.osram.ch/_global/img/Professional/ECG_&amp;_LMS/E03_Mood_448x136/Logo_DALI_448x136.gif&amp;imgrefurl=http://www.osram.ch/osram_ch/DE/Professional_Produkte/EVG_&amp;_LMS/LMS938988/Produkte/DALI/Was_ist_DALI/index.html&amp;usg=__CyjixSCcxJmEO09NgmWCVT7j4XE=&amp;h=136&amp;w=448&amp;sz=19&amp;hl=de&amp;start=3&amp;um=1&amp;tbnid=XAXuxEIsEc7gIM:&amp;tbnh=39&amp;tbnw=127&amp;prev=/images?q=DALI+Logo&amp;hl=de&amp;um=1" TargetMode="External"/><Relationship Id="rId7" Type="http://schemas.openxmlformats.org/officeDocument/2006/relationships/image" Target="../media/image19.png"/><Relationship Id="rId2" Type="http://schemas.openxmlformats.org/officeDocument/2006/relationships/image" Target="../media/image53.jpe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hyperlink" Target="http://images.google.de/imgres?imgurl=http://upload.wikimedia.org/wikipedia/de/thumb/f/f1/EnOcean_logo.svg/800px-EnOcean_logo.svg.png&amp;imgrefurl=http://de.wikipedia.org/wiki/Datei:EnOcean_logo.svg&amp;usg=__HkKPJjT9uCHmnxuTlOTTxD9yR9k=&amp;h=443&amp;w=800&amp;sz=33&amp;hl=de&amp;start=1&amp;um=1&amp;tbnid=UBRoozd0XChS6M:&amp;tbnh=79&amp;tbnw=143&amp;prev=/images?q=Enocean+logo&amp;hl=de&amp;um=1" TargetMode="External"/><Relationship Id="rId10" Type="http://schemas.openxmlformats.org/officeDocument/2006/relationships/image" Target="../media/image54.png"/><Relationship Id="rId4" Type="http://schemas.openxmlformats.org/officeDocument/2006/relationships/image" Target="../media/image17.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2.png"/><Relationship Id="rId3" Type="http://schemas.openxmlformats.org/officeDocument/2006/relationships/image" Target="../media/image70.png"/><Relationship Id="rId21" Type="http://schemas.openxmlformats.org/officeDocument/2006/relationships/hyperlink" Target="https://www.google.ca/url?sa=i&amp;rct=j&amp;q=&amp;esrc=s&amp;source=images&amp;cd=&amp;cad=rja&amp;uact=8&amp;ved=0ahUKEwjfqtuGlqfSAhVS6mMKHV4EDJMQjRwIBw&amp;url=https://home-assistant.io/components/sensor.enocean/&amp;psig=AFQjCNGWWq9AIlH3mFnXLCyMlXwX9qYu0A&amp;ust=1487972068874817" TargetMode="External"/><Relationship Id="rId7" Type="http://schemas.openxmlformats.org/officeDocument/2006/relationships/image" Target="../media/image74.jpe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1.png"/><Relationship Id="rId2" Type="http://schemas.openxmlformats.org/officeDocument/2006/relationships/notesSlide" Target="../notesSlides/notesSlide5.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78.png"/><Relationship Id="rId24" Type="http://schemas.openxmlformats.org/officeDocument/2006/relationships/image" Target="../media/image90.png"/><Relationship Id="rId5" Type="http://schemas.openxmlformats.org/officeDocument/2006/relationships/image" Target="../media/image72.jfif"/><Relationship Id="rId15" Type="http://schemas.openxmlformats.org/officeDocument/2006/relationships/image" Target="../media/image82.jpe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7.jpeg"/><Relationship Id="rId19" Type="http://schemas.openxmlformats.org/officeDocument/2006/relationships/image" Target="../media/image86.png"/><Relationship Id="rId4" Type="http://schemas.openxmlformats.org/officeDocument/2006/relationships/image" Target="../media/image71.jpeg"/><Relationship Id="rId9" Type="http://schemas.openxmlformats.org/officeDocument/2006/relationships/image" Target="../media/image76.gif"/><Relationship Id="rId14" Type="http://schemas.openxmlformats.org/officeDocument/2006/relationships/image" Target="../media/image81.jp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g"/><Relationship Id="rId2" Type="http://schemas.openxmlformats.org/officeDocument/2006/relationships/image" Target="../media/image99.jpeg"/><Relationship Id="rId1" Type="http://schemas.openxmlformats.org/officeDocument/2006/relationships/slideLayout" Target="../slideLayouts/slideLayout11.xml"/><Relationship Id="rId6" Type="http://schemas.openxmlformats.org/officeDocument/2006/relationships/image" Target="../media/image100.jpeg"/><Relationship Id="rId5" Type="http://schemas.openxmlformats.org/officeDocument/2006/relationships/image" Target="../media/image61.jpe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g"/><Relationship Id="rId7"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06.pn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g"/><Relationship Id="rId9"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2.png"/><Relationship Id="rId5" Type="http://schemas.openxmlformats.org/officeDocument/2006/relationships/image" Target="../media/image48.pn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jpeg"/><Relationship Id="rId18" Type="http://schemas.openxmlformats.org/officeDocument/2006/relationships/image" Target="../media/image156.png"/><Relationship Id="rId3" Type="http://schemas.openxmlformats.org/officeDocument/2006/relationships/hyperlink" Target="http://images.google.de/imgres?imgurl=http://www.johnsoncontrols.co.jp/service/img/meta2_2.jpg&amp;imgrefurl=http://www.johnsoncontrols.co.jp/service/meta_sys2.html&amp;h=178&amp;w=223&amp;sz=8&amp;hl=de&amp;start=69&amp;tbnid=DhqPLq96MTcceM:&amp;tbnh=85&amp;tbnw=107&amp;prev=/images?q=Johnson+Controls&amp;start=63&amp;svnum=10&amp;hl=de&amp;sa=N" TargetMode="External"/><Relationship Id="rId7" Type="http://schemas.openxmlformats.org/officeDocument/2006/relationships/hyperlink" Target="http://images.google.de/imgres?imgurl=http://www.lonusers.nl/assets/images/ledenlogos/WAGO%20I.%20C.%2070mm%20P369.jpg&amp;imgrefurl=http://www.lonusers.nl/index.php?id=78&amp;usg=__69Rt_llMzunvvnrOCtpC45i1iHQ=&amp;h=283&amp;w=834&amp;sz=29&amp;hl=de&amp;start=6&amp;um=1&amp;tbnid=YGmbY4tYQVUwBM:&amp;tbnh=49&amp;tbnw=144&amp;prev=/images?q=Wago+Logo&amp;hl=de&amp;um=1" TargetMode="External"/><Relationship Id="rId12" Type="http://schemas.openxmlformats.org/officeDocument/2006/relationships/image" Target="../media/image150.jpeg"/><Relationship Id="rId17" Type="http://schemas.openxmlformats.org/officeDocument/2006/relationships/image" Target="../media/image155.png"/><Relationship Id="rId2" Type="http://schemas.openxmlformats.org/officeDocument/2006/relationships/image" Target="../media/image143.png"/><Relationship Id="rId16" Type="http://schemas.openxmlformats.org/officeDocument/2006/relationships/image" Target="../media/image154.png"/><Relationship Id="rId20" Type="http://schemas.openxmlformats.org/officeDocument/2006/relationships/image" Target="../media/image76.gif"/><Relationship Id="rId1" Type="http://schemas.openxmlformats.org/officeDocument/2006/relationships/slideLayout" Target="../slideLayouts/slideLayout9.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hyperlink" Target="http://www.honeywell.sk/" TargetMode="External"/><Relationship Id="rId15" Type="http://schemas.openxmlformats.org/officeDocument/2006/relationships/image" Target="../media/image153.jpeg"/><Relationship Id="rId10" Type="http://schemas.openxmlformats.org/officeDocument/2006/relationships/image" Target="../media/image148.jpeg"/><Relationship Id="rId19" Type="http://schemas.openxmlformats.org/officeDocument/2006/relationships/image" Target="../media/image157.png"/><Relationship Id="rId4" Type="http://schemas.openxmlformats.org/officeDocument/2006/relationships/image" Target="../media/image144.jpeg"/><Relationship Id="rId9" Type="http://schemas.openxmlformats.org/officeDocument/2006/relationships/image" Target="../media/image147.jpeg"/><Relationship Id="rId14" Type="http://schemas.openxmlformats.org/officeDocument/2006/relationships/image" Target="../media/image1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images.google.de/imgres?imgurl=http://www.osram.ch/_global/img/Professional/ECG_&amp;_LMS/E03_Mood_448x136/Logo_DALI_448x136.gif&amp;imgrefurl=http://www.osram.ch/osram_ch/DE/Professional_Produkte/EVG_&amp;_LMS/LMS938988/Produkte/DALI/Was_ist_DALI/index.html&amp;usg=__CyjixSCcxJmEO09NgmWCVT7j4XE=&amp;h=136&amp;w=448&amp;sz=19&amp;hl=de&amp;start=3&amp;um=1&amp;tbnid=XAXuxEIsEc7gIM:&amp;tbnh=39&amp;tbnw=127&amp;prev=/images?q=DALI+Logo&amp;hl=de&amp;um=1" TargetMode="Externa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hyperlink" Target="http://images.google.de/imgres?imgurl=http://upload.wikimedia.org/wikipedia/de/thumb/f/f1/EnOcean_logo.svg/800px-EnOcean_logo.svg.png&amp;imgrefurl=http://de.wikipedia.org/wiki/Datei:EnOcean_logo.svg&amp;usg=__HkKPJjT9uCHmnxuTlOTTxD9yR9k=&amp;h=443&amp;w=800&amp;sz=33&amp;hl=de&amp;start=1&amp;um=1&amp;tbnid=UBRoozd0XChS6M:&amp;tbnh=79&amp;tbnw=143&amp;prev=/images?q=Enocean+logo&amp;hl=de&amp;um=1" TargetMode="External"/><Relationship Id="rId4" Type="http://schemas.openxmlformats.org/officeDocument/2006/relationships/image" Target="../media/image17.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6.png"/><Relationship Id="rId3" Type="http://schemas.openxmlformats.org/officeDocument/2006/relationships/image" Target="../media/image17.jpe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hyperlink" Target="http://images.google.de/imgres?imgurl=http://www.osram.ch/_global/img/Professional/ECG_&amp;_LMS/E03_Mood_448x136/Logo_DALI_448x136.gif&amp;imgrefurl=http://www.osram.ch/osram_ch/DE/Professional_Produkte/EVG_&amp;_LMS/LMS938988/Produkte/DALI/Was_ist_DALI/index.html&amp;usg=__CyjixSCcxJmEO09NgmWCVT7j4XE=&amp;h=136&amp;w=448&amp;sz=19&amp;hl=de&amp;start=3&amp;um=1&amp;tbnid=XAXuxEIsEc7gIM:&amp;tbnh=39&amp;tbnw=127&amp;prev=/images?q=DALI+Logo&amp;hl=de&amp;um=1" TargetMode="Externa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1.jpeg"/><Relationship Id="rId4" Type="http://schemas.openxmlformats.org/officeDocument/2006/relationships/hyperlink" Target="http://images.google.de/imgres?imgurl=http://upload.wikimedia.org/wikipedia/de/thumb/f/f1/EnOcean_logo.svg/800px-EnOcean_logo.svg.png&amp;imgrefurl=http://de.wikipedia.org/wiki/Datei:EnOcean_logo.svg&amp;usg=__HkKPJjT9uCHmnxuTlOTTxD9yR9k=&amp;h=443&amp;w=800&amp;sz=33&amp;hl=de&amp;start=1&amp;um=1&amp;tbnid=UBRoozd0XChS6M:&amp;tbnh=79&amp;tbnw=143&amp;prev=/images?q=Enocean+logo&amp;hl=de&amp;um=1" TargetMode="Externa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hyperlink" Target="http://images.google.de/imgres?imgurl=http://www.osram.ch/_global/img/Professional/ECG_&amp;_LMS/E03_Mood_448x136/Logo_DALI_448x136.gif&amp;imgrefurl=http://www.osram.ch/osram_ch/DE/Professional_Produkte/EVG_&amp;_LMS/LMS938988/Produkte/DALI/Was_ist_DALI/index.html&amp;usg=__CyjixSCcxJmEO09NgmWCVT7j4XE=&amp;h=136&amp;w=448&amp;sz=19&amp;hl=de&amp;start=3&amp;um=1&amp;tbnid=XAXuxEIsEc7gIM:&amp;tbnh=39&amp;tbnw=127&amp;prev=/images?q=DALI+Logo&amp;hl=de&amp;um=1" TargetMode="External"/><Relationship Id="rId21" Type="http://schemas.openxmlformats.org/officeDocument/2006/relationships/image" Target="../media/image40.png"/><Relationship Id="rId7" Type="http://schemas.openxmlformats.org/officeDocument/2006/relationships/image" Target="../media/image19.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slideLayout" Target="../slideLayouts/slideLayout9.xml"/><Relationship Id="rId6" Type="http://schemas.openxmlformats.org/officeDocument/2006/relationships/image" Target="../media/image18.jpeg"/><Relationship Id="rId11" Type="http://schemas.openxmlformats.org/officeDocument/2006/relationships/image" Target="../media/image30.png"/><Relationship Id="rId5" Type="http://schemas.openxmlformats.org/officeDocument/2006/relationships/hyperlink" Target="http://images.google.de/imgres?imgurl=http://upload.wikimedia.org/wikipedia/de/thumb/f/f1/EnOcean_logo.svg/800px-EnOcean_logo.svg.png&amp;imgrefurl=http://de.wikipedia.org/wiki/Datei:EnOcean_logo.svg&amp;usg=__HkKPJjT9uCHmnxuTlOTTxD9yR9k=&amp;h=443&amp;w=800&amp;sz=33&amp;hl=de&amp;start=1&amp;um=1&amp;tbnid=UBRoozd0XChS6M:&amp;tbnh=79&amp;tbnw=143&amp;prev=/images?q=Enocean+logo&amp;hl=de&amp;um=1" TargetMode="External"/><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17.jpe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5544108" y="3255826"/>
            <a:ext cx="2592288" cy="1404156"/>
          </a:xfrm>
        </p:spPr>
        <p:txBody>
          <a:bodyPr/>
          <a:lstStyle/>
          <a:p>
            <a:r>
              <a:rPr lang="en-US" sz="2400" b="1" dirty="0" smtClean="0"/>
              <a:t>O3 System Sales Presentation</a:t>
            </a:r>
            <a:endParaRPr lang="en-US" sz="2400" b="1" dirty="0"/>
          </a:p>
        </p:txBody>
      </p:sp>
    </p:spTree>
    <p:extLst>
      <p:ext uri="{BB962C8B-B14F-4D97-AF65-F5344CB8AC3E}">
        <p14:creationId xmlns:p14="http://schemas.microsoft.com/office/powerpoint/2010/main" val="130601512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008" y="373380"/>
            <a:ext cx="4082114" cy="786940"/>
          </a:xfrm>
        </p:spPr>
        <p:txBody>
          <a:bodyPr/>
          <a:lstStyle/>
          <a:p>
            <a:r>
              <a:rPr lang="en-US" dirty="0" smtClean="0"/>
              <a:t>O3 System</a:t>
            </a:r>
            <a:endParaRPr lang="en-US" dirty="0"/>
          </a:p>
        </p:txBody>
      </p:sp>
      <p:sp>
        <p:nvSpPr>
          <p:cNvPr id="4" name="Text Placeholder 3"/>
          <p:cNvSpPr>
            <a:spLocks noGrp="1"/>
          </p:cNvSpPr>
          <p:nvPr>
            <p:ph type="body" sz="quarter" idx="11"/>
          </p:nvPr>
        </p:nvSpPr>
        <p:spPr>
          <a:xfrm>
            <a:off x="4010472" y="1503220"/>
            <a:ext cx="4057650" cy="3297379"/>
          </a:xfrm>
        </p:spPr>
        <p:txBody>
          <a:bodyPr/>
          <a:lstStyle/>
          <a:p>
            <a:r>
              <a:rPr lang="en-US" dirty="0" smtClean="0"/>
              <a:t>O3-DIN Flexible I/O</a:t>
            </a:r>
          </a:p>
          <a:p>
            <a:r>
              <a:rPr lang="en-US" dirty="0" smtClean="0"/>
              <a:t>O3-HUB</a:t>
            </a:r>
          </a:p>
          <a:p>
            <a:pPr lvl="1"/>
            <a:r>
              <a:rPr lang="en-US" dirty="0" smtClean="0"/>
              <a:t>Rich Sensors</a:t>
            </a:r>
          </a:p>
          <a:p>
            <a:pPr lvl="1"/>
            <a:r>
              <a:rPr lang="en-US" dirty="0" smtClean="0"/>
              <a:t>Wireless</a:t>
            </a:r>
          </a:p>
          <a:p>
            <a:r>
              <a:rPr lang="en-US" dirty="0" smtClean="0"/>
              <a:t>O3 Room Control App</a:t>
            </a:r>
          </a:p>
          <a:p>
            <a:r>
              <a:rPr lang="en-US" dirty="0" err="1" smtClean="0"/>
              <a:t>enteliWEB</a:t>
            </a:r>
            <a:endParaRPr lang="en-US" dirty="0"/>
          </a:p>
        </p:txBody>
      </p:sp>
      <p:pic>
        <p:nvPicPr>
          <p:cNvPr id="1026" name="Picture 2" descr="C:\Users\mmclaren\Documents\IRC\Images\JakesFolders\O3-RHub\O3-RHub Isometric View Green R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3" t="18055" r="11605" b="11611"/>
          <a:stretch/>
        </p:blipFill>
        <p:spPr bwMode="auto">
          <a:xfrm>
            <a:off x="-794351" y="196146"/>
            <a:ext cx="5383354" cy="2817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14972" t="12587" r="12587" b="14972"/>
          <a:stretch/>
        </p:blipFill>
        <p:spPr>
          <a:xfrm>
            <a:off x="-831175" y="2607754"/>
            <a:ext cx="4383315" cy="2465615"/>
          </a:xfrm>
          <a:prstGeom prst="rect">
            <a:avLst/>
          </a:prstGeom>
        </p:spPr>
      </p:pic>
      <p:grpSp>
        <p:nvGrpSpPr>
          <p:cNvPr id="6" name="Group 5"/>
          <p:cNvGrpSpPr/>
          <p:nvPr/>
        </p:nvGrpSpPr>
        <p:grpSpPr>
          <a:xfrm>
            <a:off x="7020272" y="3193735"/>
            <a:ext cx="1484365" cy="1606864"/>
            <a:chOff x="14158919" y="5576040"/>
            <a:chExt cx="2533650" cy="3143250"/>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8919" y="5576040"/>
              <a:ext cx="25336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39261" y="5776455"/>
              <a:ext cx="1330592" cy="276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uppieren 22"/>
          <p:cNvGrpSpPr/>
          <p:nvPr/>
        </p:nvGrpSpPr>
        <p:grpSpPr>
          <a:xfrm>
            <a:off x="7069410" y="717426"/>
            <a:ext cx="1188006" cy="960961"/>
            <a:chOff x="4281461" y="1680639"/>
            <a:chExt cx="1916140" cy="1651025"/>
          </a:xfrm>
        </p:grpSpPr>
        <p:pic>
          <p:nvPicPr>
            <p:cNvPr id="12" name="Grafik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1461" y="1680639"/>
              <a:ext cx="1916140" cy="1651025"/>
            </a:xfrm>
            <a:prstGeom prst="rect">
              <a:avLst/>
            </a:prstGeom>
          </p:spPr>
        </p:pic>
        <p:pic>
          <p:nvPicPr>
            <p:cNvPr id="13" name="Picture 2"/>
            <p:cNvPicPr>
              <a:picLocks noChangeAspect="1" noChangeArrowheads="1"/>
            </p:cNvPicPr>
            <p:nvPr/>
          </p:nvPicPr>
          <p:blipFill>
            <a:blip r:embed="rId8" cstate="print"/>
            <a:srcRect l="908"/>
            <a:stretch>
              <a:fillRect/>
            </a:stretch>
          </p:blipFill>
          <p:spPr bwMode="auto">
            <a:xfrm>
              <a:off x="4439549" y="1876996"/>
              <a:ext cx="1599964" cy="942350"/>
            </a:xfrm>
            <a:prstGeom prst="rect">
              <a:avLst/>
            </a:prstGeom>
            <a:noFill/>
            <a:ln w="9525">
              <a:noFill/>
              <a:miter lim="800000"/>
              <a:headEnd/>
              <a:tailEnd/>
            </a:ln>
          </p:spPr>
        </p:pic>
      </p:grpSp>
      <p:sp>
        <p:nvSpPr>
          <p:cNvPr id="10" name="Textfeld 74"/>
          <p:cNvSpPr txBox="1"/>
          <p:nvPr/>
        </p:nvSpPr>
        <p:spPr>
          <a:xfrm>
            <a:off x="6820793" y="231440"/>
            <a:ext cx="2195735" cy="523220"/>
          </a:xfrm>
          <a:prstGeom prst="rect">
            <a:avLst/>
          </a:prstGeom>
          <a:noFill/>
        </p:spPr>
        <p:txBody>
          <a:bodyPr wrap="square" rtlCol="0">
            <a:spAutoFit/>
          </a:bodyPr>
          <a:lstStyle/>
          <a:p>
            <a:pPr algn="ctr"/>
            <a:r>
              <a:rPr lang="de-DE" sz="2800" dirty="0" smtClean="0">
                <a:solidFill>
                  <a:schemeClr val="bg1">
                    <a:lumMod val="50000"/>
                  </a:schemeClr>
                </a:solidFill>
              </a:rPr>
              <a:t>enteli</a:t>
            </a:r>
            <a:r>
              <a:rPr lang="de-DE" sz="2800" dirty="0" smtClean="0">
                <a:solidFill>
                  <a:srgbClr val="E11937"/>
                </a:solidFill>
              </a:rPr>
              <a:t>WEB</a:t>
            </a:r>
            <a:endParaRPr lang="de-DE" sz="2800" b="1" dirty="0"/>
          </a:p>
        </p:txBody>
      </p:sp>
    </p:spTree>
    <p:extLst>
      <p:ext uri="{BB962C8B-B14F-4D97-AF65-F5344CB8AC3E}">
        <p14:creationId xmlns:p14="http://schemas.microsoft.com/office/powerpoint/2010/main" val="2613329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p:cNvSpPr>
            <a:spLocks noGrp="1"/>
          </p:cNvSpPr>
          <p:nvPr>
            <p:ph type="title"/>
          </p:nvPr>
        </p:nvSpPr>
        <p:spPr/>
        <p:txBody>
          <a:bodyPr/>
          <a:lstStyle/>
          <a:p>
            <a:r>
              <a:rPr lang="en-US" dirty="0" smtClean="0"/>
              <a:t>O3 System - Components</a:t>
            </a:r>
            <a:endParaRPr lang="en-US" dirty="0"/>
          </a:p>
        </p:txBody>
      </p:sp>
      <p:sp>
        <p:nvSpPr>
          <p:cNvPr id="4" name="Text Placeholder 3"/>
          <p:cNvSpPr>
            <a:spLocks noGrp="1"/>
          </p:cNvSpPr>
          <p:nvPr>
            <p:ph type="body" sz="quarter" idx="11"/>
          </p:nvPr>
        </p:nvSpPr>
        <p:spPr/>
        <p:txBody>
          <a:bodyPr/>
          <a:lstStyle/>
          <a:p>
            <a:r>
              <a:rPr lang="en-US" dirty="0" smtClean="0"/>
              <a:t>Controllers and Modules</a:t>
            </a:r>
            <a:endParaRPr lang="en-US" dirty="0"/>
          </a:p>
        </p:txBody>
      </p:sp>
    </p:spTree>
    <p:extLst>
      <p:ext uri="{BB962C8B-B14F-4D97-AF65-F5344CB8AC3E}">
        <p14:creationId xmlns:p14="http://schemas.microsoft.com/office/powerpoint/2010/main" val="392202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5206" y="-30009"/>
            <a:ext cx="5485920" cy="3086009"/>
          </a:xfrm>
          <a:prstGeom prst="rect">
            <a:avLst/>
          </a:prstGeom>
        </p:spPr>
      </p:pic>
      <p:sp>
        <p:nvSpPr>
          <p:cNvPr id="3" name="TextBox 8"/>
          <p:cNvSpPr txBox="1"/>
          <p:nvPr/>
        </p:nvSpPr>
        <p:spPr>
          <a:xfrm>
            <a:off x="118922" y="694234"/>
            <a:ext cx="4347723" cy="1975331"/>
          </a:xfrm>
          <a:prstGeom prst="rect">
            <a:avLst/>
          </a:prstGeom>
          <a:noFill/>
        </p:spPr>
        <p:txBody>
          <a:bodyPr wrap="square" rtlCol="0" anchor="b" anchorCtr="0">
            <a:noAutofit/>
          </a:bodyPr>
          <a:lstStyle/>
          <a:p>
            <a:pPr>
              <a:lnSpc>
                <a:spcPct val="80000"/>
              </a:lnSpc>
              <a:spcBef>
                <a:spcPts val="450"/>
              </a:spcBef>
              <a:spcAft>
                <a:spcPts val="450"/>
              </a:spcAft>
            </a:pPr>
            <a:r>
              <a:rPr lang="en-US" sz="3600" spc="-169" dirty="0">
                <a:solidFill>
                  <a:srgbClr val="58595B"/>
                </a:solidFill>
                <a:latin typeface="Arial Narrow" panose="020B0606020202030204" pitchFamily="34" charset="0"/>
              </a:rPr>
              <a:t>Integrated Room Control</a:t>
            </a:r>
          </a:p>
          <a:p>
            <a:pPr>
              <a:lnSpc>
                <a:spcPct val="90000"/>
              </a:lnSpc>
              <a:spcBef>
                <a:spcPts val="450"/>
              </a:spcBef>
              <a:spcAft>
                <a:spcPts val="450"/>
              </a:spcAft>
            </a:pPr>
            <a:r>
              <a:rPr lang="en-US" sz="1200" b="1" spc="225" dirty="0">
                <a:solidFill>
                  <a:srgbClr val="E31937"/>
                </a:solidFill>
                <a:latin typeface="Arial" panose="020B0604020202020204" pitchFamily="34" charset="0"/>
                <a:cs typeface="Arial" panose="020B0604020202020204" pitchFamily="34" charset="0"/>
              </a:rPr>
              <a:t>FLEXIBLE. MODULAR.</a:t>
            </a:r>
          </a:p>
          <a:p>
            <a:pPr marL="214313" indent="-214313">
              <a:spcBef>
                <a:spcPts val="225"/>
              </a:spcBef>
              <a:spcAft>
                <a:spcPts val="225"/>
              </a:spcAft>
              <a:buFont typeface="Symbol" panose="05050102010706020507" pitchFamily="18" charset="2"/>
              <a:buChar char="-"/>
            </a:pPr>
            <a:r>
              <a:rPr lang="en-US" sz="1350" spc="56" dirty="0">
                <a:solidFill>
                  <a:srgbClr val="58595B"/>
                </a:solidFill>
                <a:latin typeface="Arial" panose="020B0604020202020204" pitchFamily="34" charset="0"/>
                <a:cs typeface="Arial" panose="020B0604020202020204" pitchFamily="34" charset="0"/>
              </a:rPr>
              <a:t>CPU Protocol integration</a:t>
            </a:r>
          </a:p>
          <a:p>
            <a:pPr marL="214313" indent="-214313">
              <a:spcBef>
                <a:spcPts val="225"/>
              </a:spcBef>
              <a:spcAft>
                <a:spcPts val="225"/>
              </a:spcAft>
              <a:buFont typeface="Symbol" panose="05050102010706020507" pitchFamily="18" charset="2"/>
              <a:buChar char="-"/>
            </a:pPr>
            <a:r>
              <a:rPr lang="en-US" sz="1350" spc="56" dirty="0">
                <a:solidFill>
                  <a:srgbClr val="58595B"/>
                </a:solidFill>
                <a:latin typeface="Arial" panose="020B0604020202020204" pitchFamily="34" charset="0"/>
                <a:cs typeface="Arial" panose="020B0604020202020204" pitchFamily="34" charset="0"/>
              </a:rPr>
              <a:t>HVAC (Heating, Ventilation, Cooling)</a:t>
            </a:r>
          </a:p>
          <a:p>
            <a:pPr marL="214313" indent="-214313">
              <a:spcBef>
                <a:spcPts val="225"/>
              </a:spcBef>
              <a:spcAft>
                <a:spcPts val="225"/>
              </a:spcAft>
              <a:buFont typeface="Symbol" panose="05050102010706020507" pitchFamily="18" charset="2"/>
              <a:buChar char="-"/>
            </a:pPr>
            <a:r>
              <a:rPr lang="en-US" sz="1350" spc="56" dirty="0">
                <a:solidFill>
                  <a:srgbClr val="58595B"/>
                </a:solidFill>
                <a:latin typeface="Arial" panose="020B0604020202020204" pitchFamily="34" charset="0"/>
                <a:cs typeface="Arial" panose="020B0604020202020204" pitchFamily="34" charset="0"/>
              </a:rPr>
              <a:t>Lighting Control (DALI, I/O)</a:t>
            </a:r>
          </a:p>
          <a:p>
            <a:pPr marL="214313" indent="-214313">
              <a:spcBef>
                <a:spcPts val="225"/>
              </a:spcBef>
              <a:spcAft>
                <a:spcPts val="225"/>
              </a:spcAft>
              <a:buFont typeface="Symbol" panose="05050102010706020507" pitchFamily="18" charset="2"/>
              <a:buChar char="-"/>
            </a:pPr>
            <a:r>
              <a:rPr lang="en-US" sz="1350" spc="56" dirty="0">
                <a:solidFill>
                  <a:srgbClr val="58595B"/>
                </a:solidFill>
                <a:latin typeface="Arial" panose="020B0604020202020204" pitchFamily="34" charset="0"/>
                <a:cs typeface="Arial" panose="020B0604020202020204" pitchFamily="34" charset="0"/>
              </a:rPr>
              <a:t>Shades Control (I/O, SMI)</a:t>
            </a:r>
          </a:p>
          <a:p>
            <a:pPr marL="214313" indent="-214313">
              <a:spcBef>
                <a:spcPts val="225"/>
              </a:spcBef>
              <a:spcAft>
                <a:spcPts val="225"/>
              </a:spcAft>
              <a:buFont typeface="Symbol" panose="05050102010706020507" pitchFamily="18" charset="2"/>
              <a:buChar char="-"/>
            </a:pPr>
            <a:r>
              <a:rPr lang="en-US" sz="1350" spc="56" dirty="0">
                <a:solidFill>
                  <a:srgbClr val="58595B"/>
                </a:solidFill>
                <a:latin typeface="Arial" panose="020B0604020202020204" pitchFamily="34" charset="0"/>
                <a:cs typeface="Arial" panose="020B0604020202020204" pitchFamily="34" charset="0"/>
              </a:rPr>
              <a:t>Access control</a:t>
            </a:r>
          </a:p>
        </p:txBody>
      </p:sp>
      <p:sp>
        <p:nvSpPr>
          <p:cNvPr id="4" name="TextBox 6"/>
          <p:cNvSpPr txBox="1"/>
          <p:nvPr/>
        </p:nvSpPr>
        <p:spPr>
          <a:xfrm>
            <a:off x="118922" y="2832542"/>
            <a:ext cx="4292229" cy="825737"/>
          </a:xfrm>
          <a:prstGeom prst="rect">
            <a:avLst/>
          </a:prstGeom>
          <a:noFill/>
        </p:spPr>
        <p:txBody>
          <a:bodyPr wrap="square" rtlCol="0" anchor="b" anchorCtr="0">
            <a:noAutofit/>
          </a:bodyPr>
          <a:lstStyle/>
          <a:p>
            <a:pPr marL="136922" indent="-136922">
              <a:spcAft>
                <a:spcPts val="675"/>
              </a:spcAft>
              <a:buFont typeface="Arial" panose="020B0604020202020204" pitchFamily="34" charset="0"/>
              <a:buChar char="•"/>
            </a:pPr>
            <a:r>
              <a:rPr lang="de-DE" sz="1200" spc="56" dirty="0">
                <a:solidFill>
                  <a:srgbClr val="58595B"/>
                </a:solidFill>
                <a:latin typeface="Arial" panose="020B0604020202020204" pitchFamily="34" charset="0"/>
                <a:cs typeface="Arial" panose="020B0604020202020204" pitchFamily="34" charset="0"/>
              </a:rPr>
              <a:t>Improved Occupant Experience with visual and audio feedback</a:t>
            </a:r>
          </a:p>
          <a:p>
            <a:pPr marL="136922" indent="-136922">
              <a:spcAft>
                <a:spcPts val="675"/>
              </a:spcAft>
              <a:buFont typeface="Arial" panose="020B0604020202020204" pitchFamily="34" charset="0"/>
              <a:buChar char="•"/>
            </a:pPr>
            <a:r>
              <a:rPr lang="en-US" sz="1200" spc="56" dirty="0">
                <a:solidFill>
                  <a:srgbClr val="58595B"/>
                </a:solidFill>
                <a:latin typeface="Arial" panose="020B0604020202020204" pitchFamily="34" charset="0"/>
                <a:cs typeface="Arial" panose="020B0604020202020204" pitchFamily="34" charset="0"/>
              </a:rPr>
              <a:t>Local Analytics</a:t>
            </a:r>
          </a:p>
        </p:txBody>
      </p:sp>
      <p:sp>
        <p:nvSpPr>
          <p:cNvPr id="5" name="TextBox 7"/>
          <p:cNvSpPr txBox="1"/>
          <p:nvPr/>
        </p:nvSpPr>
        <p:spPr>
          <a:xfrm>
            <a:off x="4662960" y="2622946"/>
            <a:ext cx="3965802" cy="963488"/>
          </a:xfrm>
          <a:prstGeom prst="rect">
            <a:avLst/>
          </a:prstGeom>
          <a:noFill/>
        </p:spPr>
        <p:txBody>
          <a:bodyPr wrap="square" rtlCol="0" anchor="b" anchorCtr="0">
            <a:noAutofit/>
          </a:bodyPr>
          <a:lstStyle/>
          <a:p>
            <a:pPr marL="136922" indent="-136922">
              <a:spcAft>
                <a:spcPts val="675"/>
              </a:spcAft>
              <a:buFont typeface="Arial" panose="020B0604020202020204" pitchFamily="34" charset="0"/>
              <a:buChar char="•"/>
            </a:pPr>
            <a:r>
              <a:rPr lang="en-US" sz="1200" spc="56" dirty="0">
                <a:solidFill>
                  <a:srgbClr val="58595B"/>
                </a:solidFill>
                <a:latin typeface="Arial" panose="020B0604020202020204" pitchFamily="34" charset="0"/>
                <a:cs typeface="Arial" panose="020B0604020202020204" pitchFamily="34" charset="0"/>
              </a:rPr>
              <a:t>Integrates everything in a room with protocol modules and a sensor hub</a:t>
            </a:r>
            <a:br>
              <a:rPr lang="en-US" sz="1200" spc="56" dirty="0">
                <a:solidFill>
                  <a:srgbClr val="58595B"/>
                </a:solidFill>
                <a:latin typeface="Arial" panose="020B0604020202020204" pitchFamily="34" charset="0"/>
                <a:cs typeface="Arial" panose="020B0604020202020204" pitchFamily="34" charset="0"/>
              </a:rPr>
            </a:br>
            <a:endParaRPr lang="en-US" sz="1200" spc="56" dirty="0">
              <a:solidFill>
                <a:srgbClr val="58595B"/>
              </a:solidFill>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9" y="3728027"/>
            <a:ext cx="8866654" cy="521836"/>
          </a:xfrm>
          <a:prstGeom prst="rect">
            <a:avLst/>
          </a:prstGeom>
        </p:spPr>
      </p:pic>
      <p:pic>
        <p:nvPicPr>
          <p:cNvPr id="7" name="Picture 18" descr="http://www.standard-motor-interface.com/images/021218TitelgraphikC.gif"/>
          <p:cNvPicPr>
            <a:picLocks noChangeAspect="1" noChangeArrowheads="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rcRect l="16138" t="-1418" r="15274"/>
          <a:stretch>
            <a:fillRect/>
          </a:stretch>
        </p:blipFill>
        <p:spPr bwMode="auto">
          <a:xfrm>
            <a:off x="1632858" y="3821359"/>
            <a:ext cx="706392" cy="4348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409477580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35596" y="2391730"/>
            <a:ext cx="2052228" cy="828092"/>
          </a:xfrm>
          <a:prstGeom prst="ellipse">
            <a:avLst/>
          </a:prstGeom>
          <a:solidFill>
            <a:schemeClr val="bg1">
              <a:lumMod val="65000"/>
              <a:alpha val="67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DIN-SRC</a:t>
            </a:r>
            <a:endParaRPr lang="en-US" dirty="0"/>
          </a:p>
        </p:txBody>
      </p:sp>
      <p:sp>
        <p:nvSpPr>
          <p:cNvPr id="3" name="TextBox 2"/>
          <p:cNvSpPr txBox="1"/>
          <p:nvPr/>
        </p:nvSpPr>
        <p:spPr>
          <a:xfrm>
            <a:off x="6948264" y="2823778"/>
            <a:ext cx="1476164" cy="369332"/>
          </a:xfrm>
          <a:prstGeom prst="rect">
            <a:avLst/>
          </a:prstGeom>
          <a:solidFill>
            <a:schemeClr val="bg1">
              <a:lumMod val="95000"/>
              <a:alpha val="78000"/>
            </a:schemeClr>
          </a:solidFill>
        </p:spPr>
        <p:txBody>
          <a:bodyPr wrap="square" rtlCol="0">
            <a:spAutoFit/>
          </a:bodyPr>
          <a:lstStyle/>
          <a:p>
            <a:r>
              <a:rPr lang="en-US" dirty="0" smtClean="0"/>
              <a:t>Up to 32 I/O</a:t>
            </a:r>
            <a:endParaRPr lang="en-US" dirty="0"/>
          </a:p>
        </p:txBody>
      </p:sp>
      <p:sp>
        <p:nvSpPr>
          <p:cNvPr id="7" name="Title 9"/>
          <p:cNvSpPr txBox="1">
            <a:spLocks/>
          </p:cNvSpPr>
          <p:nvPr/>
        </p:nvSpPr>
        <p:spPr>
          <a:xfrm>
            <a:off x="935596" y="230188"/>
            <a:ext cx="6552728" cy="369332"/>
          </a:xfrm>
          <a:prstGeom prst="rect">
            <a:avLst/>
          </a:prstGeom>
        </p:spPr>
        <p:txBody>
          <a:bodyPr/>
          <a:lstStyle>
            <a:lvl1pPr algn="l" defTabSz="457184" rtl="0" eaLnBrk="1" latinLnBrk="0" hangingPunct="1">
              <a:spcBef>
                <a:spcPct val="0"/>
              </a:spcBef>
              <a:buNone/>
              <a:defRPr sz="2400" kern="1200">
                <a:solidFill>
                  <a:srgbClr val="E31937"/>
                </a:solidFill>
                <a:latin typeface="Arial"/>
                <a:ea typeface="+mj-ea"/>
                <a:cs typeface="Arial"/>
              </a:defRPr>
            </a:lvl1pPr>
          </a:lstStyle>
          <a:p>
            <a:r>
              <a:rPr lang="en-US" dirty="0" smtClean="0"/>
              <a:t>Product Position</a:t>
            </a:r>
            <a:endParaRPr lang="en-US" dirty="0"/>
          </a:p>
        </p:txBody>
      </p:sp>
    </p:spTree>
    <p:extLst>
      <p:ext uri="{BB962C8B-B14F-4D97-AF65-F5344CB8AC3E}">
        <p14:creationId xmlns:p14="http://schemas.microsoft.com/office/powerpoint/2010/main" val="8684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500"/>
                            </p:stCondLst>
                            <p:childTnLst>
                              <p:par>
                                <p:cTn id="9" presetID="22" presetClass="entr" presetSubtype="8"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1061236"/>
            <a:ext cx="5025009" cy="2826731"/>
          </a:xfrm>
          <a:prstGeom prst="rect">
            <a:avLst/>
          </a:prstGeom>
        </p:spPr>
      </p:pic>
      <p:pic>
        <p:nvPicPr>
          <p:cNvPr id="5" name="Picture 6" descr="http://t2.gstatic.com/images?q=tbn:XAXuxEIsEc7gIM:http://www.osram.ch/_global/img/Professional/ECG_%26_LMS/E03_Mood_448x136/Logo_DALI_448x136.gif">
            <a:hlinkClick r:id="rId3"/>
          </p:cNvPr>
          <p:cNvPicPr>
            <a:picLocks noChangeAspect="1" noChangeArrowheads="1"/>
          </p:cNvPicPr>
          <p:nvPr/>
        </p:nvPicPr>
        <p:blipFill>
          <a:blip r:embed="rId4" cstate="print"/>
          <a:srcRect/>
          <a:stretch>
            <a:fillRect/>
          </a:stretch>
        </p:blipFill>
        <p:spPr bwMode="auto">
          <a:xfrm>
            <a:off x="5348523" y="3659353"/>
            <a:ext cx="826823" cy="233740"/>
          </a:xfrm>
          <a:prstGeom prst="rect">
            <a:avLst/>
          </a:prstGeom>
          <a:noFill/>
          <a:ln w="9525">
            <a:noFill/>
            <a:miter lim="800000"/>
            <a:headEnd/>
            <a:tailEnd/>
          </a:ln>
        </p:spPr>
      </p:pic>
      <p:pic>
        <p:nvPicPr>
          <p:cNvPr id="6" name="Picture 22" descr="http://t0.gstatic.com/images?q=tbn:UBRoozd0XChS6M:http://upload.wikimedia.org/wikipedia/de/thumb/f/f1/EnOcean_logo.svg/800px-EnOcean_logo.svg.png">
            <a:hlinkClick r:id="rId5"/>
          </p:cNvPr>
          <p:cNvPicPr>
            <a:picLocks noChangeAspect="1" noChangeArrowheads="1"/>
          </p:cNvPicPr>
          <p:nvPr/>
        </p:nvPicPr>
        <p:blipFill>
          <a:blip r:embed="rId6" cstate="print"/>
          <a:srcRect/>
          <a:stretch>
            <a:fillRect/>
          </a:stretch>
        </p:blipFill>
        <p:spPr bwMode="auto">
          <a:xfrm>
            <a:off x="2981897" y="736830"/>
            <a:ext cx="627707" cy="320131"/>
          </a:xfrm>
          <a:prstGeom prst="rect">
            <a:avLst/>
          </a:prstGeom>
          <a:noFill/>
          <a:ln w="9525">
            <a:noFill/>
            <a:miter lim="800000"/>
            <a:headEnd/>
            <a:tailEnd/>
          </a:ln>
        </p:spPr>
      </p:pic>
      <p:pic>
        <p:nvPicPr>
          <p:cNvPr id="7" name="Picture 18" descr="http://www.standard-motor-interface.com/images/021218TitelgraphikC.gif"/>
          <p:cNvPicPr>
            <a:picLocks noChangeAspect="1" noChangeArrowheads="1"/>
          </p:cNvPicPr>
          <p:nvPr/>
        </p:nvPicPr>
        <p:blipFill>
          <a:blip r:embed="rId7" cstate="screen">
            <a:extLst>
              <a:ext uri="{28A0092B-C50C-407E-A947-70E740481C1C}">
                <a14:useLocalDpi xmlns:a14="http://schemas.microsoft.com/office/drawing/2010/main"/>
              </a:ext>
            </a:extLst>
          </a:blip>
          <a:srcRect l="16138" t="-1418" r="15274"/>
          <a:stretch>
            <a:fillRect/>
          </a:stretch>
        </p:blipFill>
        <p:spPr bwMode="auto">
          <a:xfrm>
            <a:off x="6738753" y="3631810"/>
            <a:ext cx="479361" cy="316502"/>
          </a:xfrm>
          <a:prstGeom prst="rect">
            <a:avLst/>
          </a:prstGeom>
          <a:noFill/>
          <a:ln w="9525">
            <a:noFill/>
            <a:miter lim="800000"/>
            <a:headEnd/>
            <a:tailEnd/>
          </a:ln>
        </p:spPr>
      </p:pic>
      <p:pic>
        <p:nvPicPr>
          <p:cNvPr id="8" name="Picture 124" descr="http://t2.gstatic.com/images?q=tbn:ANd9GcQd6WuGH7j1Tljvht1h5_6-gxVDjm24zmCS5A7raridlDKXnXe4"/>
          <p:cNvPicPr>
            <a:picLocks noChangeAspect="1" noChangeArrowheads="1"/>
          </p:cNvPicPr>
          <p:nvPr/>
        </p:nvPicPr>
        <p:blipFill>
          <a:blip r:embed="rId8" cstate="print"/>
          <a:srcRect/>
          <a:stretch>
            <a:fillRect/>
          </a:stretch>
        </p:blipFill>
        <p:spPr bwMode="auto">
          <a:xfrm>
            <a:off x="1512626" y="3804669"/>
            <a:ext cx="842261" cy="170488"/>
          </a:xfrm>
          <a:prstGeom prst="rect">
            <a:avLst/>
          </a:prstGeom>
          <a:noFill/>
          <a:ln w="9525">
            <a:noFill/>
            <a:miter lim="800000"/>
            <a:headEnd/>
            <a:tailEnd/>
          </a:ln>
        </p:spPr>
      </p:pic>
      <p:pic>
        <p:nvPicPr>
          <p:cNvPr id="9" name="Picture 2" descr="http://t0.gstatic.com/images?q=tbn:ANd9GcRbanorbS-pLuQ0sZE6oI_7x-y0xtJoip5zVBnj0dnRH_GxBETIFQ"/>
          <p:cNvPicPr>
            <a:picLocks noChangeAspect="1" noChangeArrowheads="1"/>
          </p:cNvPicPr>
          <p:nvPr/>
        </p:nvPicPr>
        <p:blipFill>
          <a:blip r:embed="rId9" cstate="print"/>
          <a:srcRect/>
          <a:stretch>
            <a:fillRect/>
          </a:stretch>
        </p:blipFill>
        <p:spPr bwMode="auto">
          <a:xfrm>
            <a:off x="3763480" y="867774"/>
            <a:ext cx="628076" cy="200416"/>
          </a:xfrm>
          <a:prstGeom prst="rect">
            <a:avLst/>
          </a:prstGeom>
          <a:noFill/>
        </p:spPr>
      </p:pic>
      <p:pic>
        <p:nvPicPr>
          <p:cNvPr id="10" name="Picture 124" descr="http://t2.gstatic.com/images?q=tbn:ANd9GcQd6WuGH7j1Tljvht1h5_6-gxVDjm24zmCS5A7raridlDKXnXe4"/>
          <p:cNvPicPr>
            <a:picLocks noChangeAspect="1" noChangeArrowheads="1"/>
          </p:cNvPicPr>
          <p:nvPr/>
        </p:nvPicPr>
        <p:blipFill>
          <a:blip r:embed="rId8" cstate="print"/>
          <a:srcRect/>
          <a:stretch>
            <a:fillRect/>
          </a:stretch>
        </p:blipFill>
        <p:spPr bwMode="auto">
          <a:xfrm>
            <a:off x="3512820" y="4121751"/>
            <a:ext cx="842261" cy="170488"/>
          </a:xfrm>
          <a:prstGeom prst="rect">
            <a:avLst/>
          </a:prstGeom>
          <a:noFill/>
          <a:ln w="9525">
            <a:noFill/>
            <a:miter lim="800000"/>
            <a:headEnd/>
            <a:tailEnd/>
          </a:ln>
        </p:spPr>
      </p:pic>
      <p:sp>
        <p:nvSpPr>
          <p:cNvPr id="13" name="Rechteck 12"/>
          <p:cNvSpPr/>
          <p:nvPr/>
        </p:nvSpPr>
        <p:spPr>
          <a:xfrm>
            <a:off x="217252" y="347119"/>
            <a:ext cx="843280" cy="714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4" name="Picture 2" descr="https://s3-us-west-2.amazonaws.com/medici-prod/research_categories/images/000/000/067/original/nfc.png?145916680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3808" y="2610852"/>
            <a:ext cx="598081" cy="598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3183504" y="1099562"/>
            <a:ext cx="798617" cy="253916"/>
          </a:xfrm>
          <a:prstGeom prst="rect">
            <a:avLst/>
          </a:prstGeom>
          <a:noFill/>
        </p:spPr>
        <p:txBody>
          <a:bodyPr wrap="none" rtlCol="0">
            <a:spAutoFit/>
          </a:bodyPr>
          <a:lstStyle/>
          <a:p>
            <a:r>
              <a:rPr lang="de-DE" sz="1050" dirty="0">
                <a:latin typeface="DINPro" panose="020B0504020101020102" pitchFamily="34" charset="0"/>
              </a:rPr>
              <a:t>2 x RS 485</a:t>
            </a:r>
          </a:p>
        </p:txBody>
      </p:sp>
      <p:sp>
        <p:nvSpPr>
          <p:cNvPr id="33" name="Textfeld 32"/>
          <p:cNvSpPr txBox="1"/>
          <p:nvPr/>
        </p:nvSpPr>
        <p:spPr>
          <a:xfrm>
            <a:off x="2465673" y="3558409"/>
            <a:ext cx="806631" cy="577081"/>
          </a:xfrm>
          <a:prstGeom prst="rect">
            <a:avLst/>
          </a:prstGeom>
          <a:noFill/>
        </p:spPr>
        <p:txBody>
          <a:bodyPr wrap="none" rtlCol="0">
            <a:spAutoFit/>
          </a:bodyPr>
          <a:lstStyle/>
          <a:p>
            <a:r>
              <a:rPr lang="de-DE" sz="1050" dirty="0">
                <a:latin typeface="DINPro" panose="020B0504020101020102" pitchFamily="34" charset="0"/>
              </a:rPr>
              <a:t>2 x RJ45 </a:t>
            </a:r>
          </a:p>
          <a:p>
            <a:r>
              <a:rPr lang="de-DE" sz="1050" dirty="0">
                <a:latin typeface="DINPro" panose="020B0504020101020102" pitchFamily="34" charset="0"/>
              </a:rPr>
              <a:t>Ethernet</a:t>
            </a:r>
          </a:p>
          <a:p>
            <a:r>
              <a:rPr lang="de-DE" sz="1050" dirty="0">
                <a:latin typeface="DINPro" panose="020B0504020101020102" pitchFamily="34" charset="0"/>
              </a:rPr>
              <a:t>BACnet/IP</a:t>
            </a:r>
          </a:p>
        </p:txBody>
      </p:sp>
      <p:sp>
        <p:nvSpPr>
          <p:cNvPr id="34" name="Textfeld 33"/>
          <p:cNvSpPr txBox="1"/>
          <p:nvPr/>
        </p:nvSpPr>
        <p:spPr>
          <a:xfrm>
            <a:off x="3182695" y="3550753"/>
            <a:ext cx="482824" cy="461665"/>
          </a:xfrm>
          <a:prstGeom prst="rect">
            <a:avLst/>
          </a:prstGeom>
          <a:noFill/>
        </p:spPr>
        <p:txBody>
          <a:bodyPr wrap="none" rtlCol="0">
            <a:spAutoFit/>
          </a:bodyPr>
          <a:lstStyle/>
          <a:p>
            <a:r>
              <a:rPr lang="de-DE" sz="1200" dirty="0">
                <a:latin typeface="DINPro" panose="020B0504020101020102" pitchFamily="34" charset="0"/>
              </a:rPr>
              <a:t>2 x</a:t>
            </a:r>
          </a:p>
          <a:p>
            <a:r>
              <a:rPr lang="de-DE" sz="1200" dirty="0">
                <a:latin typeface="DINPro" panose="020B0504020101020102" pitchFamily="34" charset="0"/>
              </a:rPr>
              <a:t>USB</a:t>
            </a:r>
          </a:p>
        </p:txBody>
      </p:sp>
      <p:sp>
        <p:nvSpPr>
          <p:cNvPr id="35" name="Textfeld 34"/>
          <p:cNvSpPr txBox="1"/>
          <p:nvPr/>
        </p:nvSpPr>
        <p:spPr>
          <a:xfrm>
            <a:off x="4462991" y="3546562"/>
            <a:ext cx="814647" cy="577081"/>
          </a:xfrm>
          <a:prstGeom prst="rect">
            <a:avLst/>
          </a:prstGeom>
          <a:noFill/>
        </p:spPr>
        <p:txBody>
          <a:bodyPr wrap="none" rtlCol="0">
            <a:spAutoFit/>
          </a:bodyPr>
          <a:lstStyle/>
          <a:p>
            <a:r>
              <a:rPr lang="de-DE" sz="1050" dirty="0">
                <a:latin typeface="DINPro" panose="020B0504020101020102" pitchFamily="34" charset="0"/>
              </a:rPr>
              <a:t>8 x UI/UO </a:t>
            </a:r>
          </a:p>
          <a:p>
            <a:r>
              <a:rPr lang="de-DE" sz="1050" dirty="0">
                <a:latin typeface="DINPro" panose="020B0504020101020102" pitchFamily="34" charset="0"/>
              </a:rPr>
              <a:t>AI, BI, AO,</a:t>
            </a:r>
          </a:p>
          <a:p>
            <a:r>
              <a:rPr lang="de-DE" sz="1050" dirty="0">
                <a:latin typeface="DINPro" panose="020B0504020101020102" pitchFamily="34" charset="0"/>
              </a:rPr>
              <a:t>LO, BO, MI</a:t>
            </a:r>
          </a:p>
        </p:txBody>
      </p:sp>
      <p:sp>
        <p:nvSpPr>
          <p:cNvPr id="36" name="Textfeld 35"/>
          <p:cNvSpPr txBox="1"/>
          <p:nvPr/>
        </p:nvSpPr>
        <p:spPr>
          <a:xfrm>
            <a:off x="3626209" y="3546562"/>
            <a:ext cx="798617" cy="577081"/>
          </a:xfrm>
          <a:prstGeom prst="rect">
            <a:avLst/>
          </a:prstGeom>
          <a:noFill/>
        </p:spPr>
        <p:txBody>
          <a:bodyPr wrap="none" rtlCol="0">
            <a:spAutoFit/>
          </a:bodyPr>
          <a:lstStyle/>
          <a:p>
            <a:pPr algn="ctr"/>
            <a:r>
              <a:rPr lang="de-DE" sz="1050" dirty="0">
                <a:latin typeface="DINPro" panose="020B0504020101020102" pitchFamily="34" charset="0"/>
              </a:rPr>
              <a:t>1 x RS485 </a:t>
            </a:r>
          </a:p>
          <a:p>
            <a:pPr algn="ctr"/>
            <a:r>
              <a:rPr lang="de-DE" sz="1050" dirty="0">
                <a:latin typeface="DINPro" panose="020B0504020101020102" pitchFamily="34" charset="0"/>
              </a:rPr>
              <a:t>BACnet </a:t>
            </a:r>
          </a:p>
          <a:p>
            <a:pPr algn="ctr"/>
            <a:r>
              <a:rPr lang="de-DE" sz="1050" dirty="0">
                <a:latin typeface="DINPro" panose="020B0504020101020102" pitchFamily="34" charset="0"/>
              </a:rPr>
              <a:t>MS/TP</a:t>
            </a:r>
          </a:p>
        </p:txBody>
      </p:sp>
      <p:sp>
        <p:nvSpPr>
          <p:cNvPr id="37" name="Textfeld 36"/>
          <p:cNvSpPr txBox="1"/>
          <p:nvPr/>
        </p:nvSpPr>
        <p:spPr>
          <a:xfrm>
            <a:off x="6690374" y="3400976"/>
            <a:ext cx="622286" cy="253916"/>
          </a:xfrm>
          <a:prstGeom prst="rect">
            <a:avLst/>
          </a:prstGeom>
          <a:noFill/>
        </p:spPr>
        <p:txBody>
          <a:bodyPr wrap="none" rtlCol="0">
            <a:spAutoFit/>
          </a:bodyPr>
          <a:lstStyle/>
          <a:p>
            <a:r>
              <a:rPr lang="de-DE" sz="1050" dirty="0">
                <a:latin typeface="DINPro" panose="020B0504020101020102" pitchFamily="34" charset="0"/>
              </a:rPr>
              <a:t>Shades</a:t>
            </a:r>
          </a:p>
        </p:txBody>
      </p:sp>
      <p:sp>
        <p:nvSpPr>
          <p:cNvPr id="40" name="Textfeld 39"/>
          <p:cNvSpPr txBox="1"/>
          <p:nvPr/>
        </p:nvSpPr>
        <p:spPr>
          <a:xfrm>
            <a:off x="6781906" y="2087680"/>
            <a:ext cx="1460656" cy="577081"/>
          </a:xfrm>
          <a:prstGeom prst="rect">
            <a:avLst/>
          </a:prstGeom>
          <a:noFill/>
        </p:spPr>
        <p:txBody>
          <a:bodyPr wrap="none" rtlCol="0">
            <a:spAutoFit/>
          </a:bodyPr>
          <a:lstStyle/>
          <a:p>
            <a:r>
              <a:rPr lang="de-DE" sz="1050" dirty="0">
                <a:latin typeface="DINPro" panose="020B0504020101020102" pitchFamily="34" charset="0"/>
              </a:rPr>
              <a:t>Space-saving design</a:t>
            </a:r>
          </a:p>
          <a:p>
            <a:r>
              <a:rPr lang="de-DE" sz="1050" dirty="0">
                <a:latin typeface="DINPro" panose="020B0504020101020102" pitchFamily="34" charset="0"/>
              </a:rPr>
              <a:t>for DIN rail mount in</a:t>
            </a:r>
          </a:p>
          <a:p>
            <a:r>
              <a:rPr lang="de-DE" sz="1050" dirty="0">
                <a:latin typeface="DINPro" panose="020B0504020101020102" pitchFamily="34" charset="0"/>
              </a:rPr>
              <a:t>Electrical sub-panels</a:t>
            </a:r>
          </a:p>
        </p:txBody>
      </p:sp>
    </p:spTree>
    <p:extLst>
      <p:ext uri="{BB962C8B-B14F-4D97-AF65-F5344CB8AC3E}">
        <p14:creationId xmlns:p14="http://schemas.microsoft.com/office/powerpoint/2010/main" val="329411552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Integration Engine: </a:t>
            </a:r>
            <a:r>
              <a:rPr lang="de-DE" dirty="0"/>
              <a:t>CPU</a:t>
            </a:r>
          </a:p>
        </p:txBody>
      </p:sp>
      <p:sp>
        <p:nvSpPr>
          <p:cNvPr id="5" name="Textplatzhalter 4"/>
          <p:cNvSpPr>
            <a:spLocks noGrp="1"/>
          </p:cNvSpPr>
          <p:nvPr>
            <p:ph idx="1"/>
          </p:nvPr>
        </p:nvSpPr>
        <p:spPr>
          <a:xfrm>
            <a:off x="1619671" y="1346630"/>
            <a:ext cx="4230481" cy="2940974"/>
          </a:xfrm>
        </p:spPr>
        <p:txBody>
          <a:bodyPr>
            <a:normAutofit/>
          </a:bodyPr>
          <a:lstStyle/>
          <a:p>
            <a:r>
              <a:rPr lang="de-DE" dirty="0" smtClean="0"/>
              <a:t>Specification</a:t>
            </a:r>
            <a:endParaRPr lang="de-DE" dirty="0"/>
          </a:p>
          <a:p>
            <a:pPr lvl="1"/>
            <a:r>
              <a:rPr lang="de-DE" dirty="0"/>
              <a:t>600 MHz</a:t>
            </a:r>
          </a:p>
          <a:p>
            <a:pPr lvl="1"/>
            <a:r>
              <a:rPr lang="de-DE" dirty="0"/>
              <a:t>4GB eMMC Flash </a:t>
            </a:r>
            <a:r>
              <a:rPr lang="de-DE" dirty="0" smtClean="0"/>
              <a:t>Storage </a:t>
            </a:r>
            <a:r>
              <a:rPr lang="de-DE" dirty="0"/>
              <a:t>(2 GHz)</a:t>
            </a:r>
          </a:p>
          <a:p>
            <a:pPr lvl="1"/>
            <a:r>
              <a:rPr lang="de-DE" dirty="0"/>
              <a:t>256 MB DDR3L RAM</a:t>
            </a:r>
          </a:p>
          <a:p>
            <a:pPr lvl="1"/>
            <a:r>
              <a:rPr lang="de-DE" dirty="0"/>
              <a:t>Ultracap Backup </a:t>
            </a:r>
            <a:r>
              <a:rPr lang="de-DE" dirty="0" smtClean="0"/>
              <a:t>for </a:t>
            </a:r>
            <a:r>
              <a:rPr lang="de-DE" dirty="0"/>
              <a:t>RTC </a:t>
            </a:r>
            <a:r>
              <a:rPr lang="de-DE" dirty="0" smtClean="0"/>
              <a:t>and CPU Data</a:t>
            </a:r>
            <a:endParaRPr lang="de-DE" dirty="0"/>
          </a:p>
        </p:txBody>
      </p:sp>
      <p:sp>
        <p:nvSpPr>
          <p:cNvPr id="6" name="Textplatzhalter 4"/>
          <p:cNvSpPr txBox="1">
            <a:spLocks/>
          </p:cNvSpPr>
          <p:nvPr/>
        </p:nvSpPr>
        <p:spPr>
          <a:xfrm>
            <a:off x="5850153" y="1346629"/>
            <a:ext cx="3224974" cy="2701285"/>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2"/>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0" dirty="0"/>
              <a:t>Power</a:t>
            </a:r>
          </a:p>
          <a:p>
            <a:pPr lvl="1"/>
            <a:r>
              <a:rPr lang="de-DE" sz="1500" dirty="0"/>
              <a:t>24 VDC Input</a:t>
            </a:r>
          </a:p>
          <a:p>
            <a:pPr lvl="1"/>
            <a:r>
              <a:rPr lang="de-DE" sz="1500" dirty="0" smtClean="0"/>
              <a:t>3 </a:t>
            </a:r>
            <a:r>
              <a:rPr lang="de-DE" sz="1500" dirty="0"/>
              <a:t>x 24 VDC Output to supply</a:t>
            </a:r>
          </a:p>
          <a:p>
            <a:pPr lvl="2"/>
            <a:r>
              <a:rPr lang="de-DE" sz="1350" dirty="0">
                <a:solidFill>
                  <a:schemeClr val="bg1">
                    <a:lumMod val="50000"/>
                  </a:schemeClr>
                </a:solidFill>
              </a:rPr>
              <a:t>Thermostats</a:t>
            </a:r>
          </a:p>
          <a:p>
            <a:pPr lvl="2"/>
            <a:r>
              <a:rPr lang="de-DE" sz="1350" dirty="0">
                <a:solidFill>
                  <a:schemeClr val="bg1">
                    <a:lumMod val="50000"/>
                  </a:schemeClr>
                </a:solidFill>
              </a:rPr>
              <a:t>3rd Party </a:t>
            </a:r>
            <a:r>
              <a:rPr lang="de-DE" sz="1350" dirty="0" smtClean="0">
                <a:solidFill>
                  <a:schemeClr val="bg1">
                    <a:lumMod val="50000"/>
                  </a:schemeClr>
                </a:solidFill>
              </a:rPr>
              <a:t>Devices</a:t>
            </a:r>
          </a:p>
          <a:p>
            <a:pPr lvl="2"/>
            <a:r>
              <a:rPr lang="de-DE" sz="1350" dirty="0" smtClean="0">
                <a:solidFill>
                  <a:schemeClr val="bg1">
                    <a:lumMod val="50000"/>
                  </a:schemeClr>
                </a:solidFill>
              </a:rPr>
              <a:t>Power Injectors</a:t>
            </a:r>
          </a:p>
          <a:p>
            <a:pPr lvl="2"/>
            <a:r>
              <a:rPr lang="de-DE" sz="1350" dirty="0" smtClean="0">
                <a:solidFill>
                  <a:schemeClr val="bg1">
                    <a:lumMod val="50000"/>
                  </a:schemeClr>
                </a:solidFill>
              </a:rPr>
              <a:t>Hubs</a:t>
            </a:r>
          </a:p>
          <a:p>
            <a:pPr lvl="2"/>
            <a:r>
              <a:rPr lang="de-DE" sz="1350" dirty="0" smtClean="0">
                <a:solidFill>
                  <a:schemeClr val="bg1">
                    <a:lumMod val="50000"/>
                  </a:schemeClr>
                </a:solidFill>
              </a:rPr>
              <a:t>Etc.</a:t>
            </a:r>
            <a:endParaRPr lang="de-DE" sz="1350" dirty="0">
              <a:solidFill>
                <a:schemeClr val="bg1">
                  <a:lumMod val="50000"/>
                </a:schemeClr>
              </a:solidFill>
            </a:endParaRPr>
          </a:p>
        </p:txBody>
      </p:sp>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846" y="2967794"/>
            <a:ext cx="3884615" cy="2034544"/>
          </a:xfrm>
          <a:prstGeom prst="rect">
            <a:avLst/>
          </a:prstGeom>
        </p:spPr>
      </p:pic>
      <p:sp>
        <p:nvSpPr>
          <p:cNvPr id="2" name="Rechteck 1"/>
          <p:cNvSpPr/>
          <p:nvPr/>
        </p:nvSpPr>
        <p:spPr>
          <a:xfrm>
            <a:off x="4442791" y="3041374"/>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70761774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Single Room Integration Engine: SRC</a:t>
            </a:r>
            <a:endParaRPr lang="de-DE" dirty="0"/>
          </a:p>
        </p:txBody>
      </p:sp>
      <p:sp>
        <p:nvSpPr>
          <p:cNvPr id="5" name="Textplatzhalter 4"/>
          <p:cNvSpPr>
            <a:spLocks noGrp="1"/>
          </p:cNvSpPr>
          <p:nvPr>
            <p:ph idx="1"/>
          </p:nvPr>
        </p:nvSpPr>
        <p:spPr>
          <a:xfrm>
            <a:off x="1619671" y="1346630"/>
            <a:ext cx="4230481" cy="2940974"/>
          </a:xfrm>
        </p:spPr>
        <p:txBody>
          <a:bodyPr>
            <a:normAutofit/>
          </a:bodyPr>
          <a:lstStyle/>
          <a:p>
            <a:r>
              <a:rPr lang="de-DE" dirty="0" smtClean="0"/>
              <a:t>Specification</a:t>
            </a:r>
            <a:endParaRPr lang="de-DE" dirty="0"/>
          </a:p>
          <a:p>
            <a:pPr lvl="1"/>
            <a:r>
              <a:rPr lang="de-DE" dirty="0"/>
              <a:t>600 MHz</a:t>
            </a:r>
          </a:p>
          <a:p>
            <a:pPr lvl="1"/>
            <a:r>
              <a:rPr lang="de-DE" dirty="0"/>
              <a:t>4GB eMMC Flash </a:t>
            </a:r>
            <a:r>
              <a:rPr lang="de-DE" dirty="0" smtClean="0"/>
              <a:t>Storage </a:t>
            </a:r>
            <a:r>
              <a:rPr lang="de-DE" dirty="0"/>
              <a:t>(2 GHz)</a:t>
            </a:r>
          </a:p>
          <a:p>
            <a:pPr lvl="1"/>
            <a:r>
              <a:rPr lang="de-DE" dirty="0"/>
              <a:t>256 MB DDR3L RAM</a:t>
            </a:r>
          </a:p>
          <a:p>
            <a:pPr lvl="1"/>
            <a:r>
              <a:rPr lang="de-DE" dirty="0"/>
              <a:t>Ultracap Backup </a:t>
            </a:r>
            <a:r>
              <a:rPr lang="de-DE" dirty="0" smtClean="0"/>
              <a:t>for </a:t>
            </a:r>
            <a:r>
              <a:rPr lang="de-DE" dirty="0"/>
              <a:t>RTC </a:t>
            </a:r>
            <a:r>
              <a:rPr lang="de-DE" dirty="0" smtClean="0"/>
              <a:t>and CPU Data</a:t>
            </a:r>
            <a:endParaRPr lang="de-DE" dirty="0"/>
          </a:p>
        </p:txBody>
      </p:sp>
      <p:sp>
        <p:nvSpPr>
          <p:cNvPr id="6" name="Textplatzhalter 4"/>
          <p:cNvSpPr txBox="1">
            <a:spLocks/>
          </p:cNvSpPr>
          <p:nvPr/>
        </p:nvSpPr>
        <p:spPr>
          <a:xfrm>
            <a:off x="5850153" y="1346629"/>
            <a:ext cx="3224974" cy="2701285"/>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2"/>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400" dirty="0"/>
              <a:t>Power</a:t>
            </a:r>
          </a:p>
          <a:p>
            <a:pPr lvl="1"/>
            <a:r>
              <a:rPr lang="de-DE" sz="1500" dirty="0"/>
              <a:t>24 VDC Input</a:t>
            </a:r>
          </a:p>
          <a:p>
            <a:pPr lvl="1"/>
            <a:r>
              <a:rPr lang="de-DE" sz="1500" dirty="0" smtClean="0"/>
              <a:t>1 </a:t>
            </a:r>
            <a:r>
              <a:rPr lang="de-DE" sz="1500" dirty="0"/>
              <a:t>x 24 VDC Output to supply</a:t>
            </a:r>
          </a:p>
          <a:p>
            <a:pPr lvl="2"/>
            <a:r>
              <a:rPr lang="de-DE" sz="1350" dirty="0">
                <a:solidFill>
                  <a:schemeClr val="bg1">
                    <a:lumMod val="50000"/>
                  </a:schemeClr>
                </a:solidFill>
              </a:rPr>
              <a:t>Thermostats</a:t>
            </a:r>
          </a:p>
          <a:p>
            <a:pPr lvl="2"/>
            <a:r>
              <a:rPr lang="de-DE" sz="1350" dirty="0">
                <a:solidFill>
                  <a:schemeClr val="bg1">
                    <a:lumMod val="50000"/>
                  </a:schemeClr>
                </a:solidFill>
              </a:rPr>
              <a:t>3rd Party </a:t>
            </a:r>
            <a:r>
              <a:rPr lang="de-DE" sz="1350" dirty="0" smtClean="0">
                <a:solidFill>
                  <a:schemeClr val="bg1">
                    <a:lumMod val="50000"/>
                  </a:schemeClr>
                </a:solidFill>
              </a:rPr>
              <a:t>Devices</a:t>
            </a:r>
          </a:p>
          <a:p>
            <a:pPr lvl="2"/>
            <a:r>
              <a:rPr lang="de-DE" sz="1350" dirty="0" smtClean="0">
                <a:solidFill>
                  <a:schemeClr val="bg1">
                    <a:lumMod val="50000"/>
                  </a:schemeClr>
                </a:solidFill>
              </a:rPr>
              <a:t>Hubs</a:t>
            </a:r>
          </a:p>
          <a:p>
            <a:pPr lvl="2"/>
            <a:r>
              <a:rPr lang="de-DE" sz="1350" dirty="0" smtClean="0">
                <a:solidFill>
                  <a:schemeClr val="bg1">
                    <a:lumMod val="50000"/>
                  </a:schemeClr>
                </a:solidFill>
              </a:rPr>
              <a:t>Etc.</a:t>
            </a:r>
            <a:endParaRPr lang="de-DE" sz="1350" dirty="0">
              <a:solidFill>
                <a:schemeClr val="bg1">
                  <a:lumMod val="50000"/>
                </a:schemeClr>
              </a:solidFill>
            </a:endParaRPr>
          </a:p>
        </p:txBody>
      </p:sp>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846" y="2967794"/>
            <a:ext cx="3884615" cy="2034544"/>
          </a:xfrm>
          <a:prstGeom prst="rect">
            <a:avLst/>
          </a:prstGeom>
        </p:spPr>
      </p:pic>
      <p:sp>
        <p:nvSpPr>
          <p:cNvPr id="2" name="Rechteck 1"/>
          <p:cNvSpPr/>
          <p:nvPr/>
        </p:nvSpPr>
        <p:spPr>
          <a:xfrm>
            <a:off x="4442791" y="3041374"/>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342" y="3147814"/>
            <a:ext cx="2856721" cy="1509120"/>
          </a:xfrm>
          <a:prstGeom prst="rect">
            <a:avLst/>
          </a:prstGeom>
        </p:spPr>
      </p:pic>
    </p:spTree>
    <p:extLst>
      <p:ext uri="{BB962C8B-B14F-4D97-AF65-F5344CB8AC3E}">
        <p14:creationId xmlns:p14="http://schemas.microsoft.com/office/powerpoint/2010/main" val="38760885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307" y="2852896"/>
            <a:ext cx="3884615" cy="2185223"/>
          </a:xfrm>
          <a:prstGeom prst="rect">
            <a:avLst/>
          </a:prstGeom>
        </p:spPr>
      </p:pic>
      <p:sp>
        <p:nvSpPr>
          <p:cNvPr id="3" name="Titel 2"/>
          <p:cNvSpPr>
            <a:spLocks noGrp="1"/>
          </p:cNvSpPr>
          <p:nvPr>
            <p:ph type="title"/>
          </p:nvPr>
        </p:nvSpPr>
        <p:spPr/>
        <p:txBody>
          <a:bodyPr/>
          <a:lstStyle/>
          <a:p>
            <a:r>
              <a:rPr lang="de-DE" dirty="0"/>
              <a:t>Integration </a:t>
            </a:r>
            <a:r>
              <a:rPr lang="de-DE" dirty="0" smtClean="0"/>
              <a:t>Engine CPU</a:t>
            </a:r>
            <a:endParaRPr lang="de-DE" dirty="0"/>
          </a:p>
        </p:txBody>
      </p:sp>
      <p:sp>
        <p:nvSpPr>
          <p:cNvPr id="5" name="Textplatzhalter 4"/>
          <p:cNvSpPr>
            <a:spLocks noGrp="1"/>
          </p:cNvSpPr>
          <p:nvPr>
            <p:ph idx="1"/>
          </p:nvPr>
        </p:nvSpPr>
        <p:spPr>
          <a:xfrm>
            <a:off x="1854045" y="1346630"/>
            <a:ext cx="4010075" cy="3547186"/>
          </a:xfrm>
        </p:spPr>
        <p:txBody>
          <a:bodyPr>
            <a:normAutofit/>
          </a:bodyPr>
          <a:lstStyle/>
          <a:p>
            <a:r>
              <a:rPr lang="de-DE" sz="1800" dirty="0"/>
              <a:t>Communications</a:t>
            </a:r>
          </a:p>
          <a:p>
            <a:pPr lvl="1"/>
            <a:r>
              <a:rPr lang="de-DE" dirty="0">
                <a:solidFill>
                  <a:schemeClr val="bg1">
                    <a:lumMod val="50000"/>
                  </a:schemeClr>
                </a:solidFill>
              </a:rPr>
              <a:t>2 x Ethernet (10/100MB) </a:t>
            </a:r>
          </a:p>
          <a:p>
            <a:pPr lvl="2"/>
            <a:r>
              <a:rPr lang="de-DE" sz="1200" dirty="0">
                <a:solidFill>
                  <a:schemeClr val="bg1">
                    <a:lumMod val="50000"/>
                  </a:schemeClr>
                </a:solidFill>
              </a:rPr>
              <a:t>BACnet IP, BACnet over Ethernet</a:t>
            </a:r>
          </a:p>
          <a:p>
            <a:pPr lvl="2"/>
            <a:r>
              <a:rPr lang="de-DE" sz="1200" dirty="0">
                <a:solidFill>
                  <a:schemeClr val="bg1">
                    <a:lumMod val="50000"/>
                  </a:schemeClr>
                </a:solidFill>
              </a:rPr>
              <a:t>Daisy Chain capable</a:t>
            </a:r>
          </a:p>
          <a:p>
            <a:pPr lvl="1"/>
            <a:r>
              <a:rPr lang="de-DE" dirty="0">
                <a:solidFill>
                  <a:schemeClr val="bg1">
                    <a:lumMod val="50000"/>
                  </a:schemeClr>
                </a:solidFill>
              </a:rPr>
              <a:t>3 RS-485</a:t>
            </a:r>
          </a:p>
          <a:p>
            <a:pPr lvl="2"/>
            <a:r>
              <a:rPr lang="de-DE" sz="1200" dirty="0">
                <a:solidFill>
                  <a:schemeClr val="bg1">
                    <a:lumMod val="50000"/>
                  </a:schemeClr>
                </a:solidFill>
              </a:rPr>
              <a:t>NET1 – MS/TP, LINKnet, Modbus, etc.</a:t>
            </a:r>
          </a:p>
          <a:p>
            <a:pPr lvl="2"/>
            <a:r>
              <a:rPr lang="de-DE" sz="1200" dirty="0">
                <a:solidFill>
                  <a:schemeClr val="bg1">
                    <a:lumMod val="50000"/>
                  </a:schemeClr>
                </a:solidFill>
              </a:rPr>
              <a:t>NET2 – MS/TP, LINKnet, Modbus, etc.</a:t>
            </a:r>
          </a:p>
          <a:p>
            <a:pPr lvl="2"/>
            <a:r>
              <a:rPr lang="de-DE" sz="1200" dirty="0">
                <a:solidFill>
                  <a:schemeClr val="bg1">
                    <a:lumMod val="50000"/>
                  </a:schemeClr>
                </a:solidFill>
              </a:rPr>
              <a:t>NET3 – O3BUS, MS/TP, LINKnet, Gateway</a:t>
            </a:r>
          </a:p>
          <a:p>
            <a:pPr lvl="1"/>
            <a:r>
              <a:rPr lang="de-DE" dirty="0">
                <a:solidFill>
                  <a:schemeClr val="bg1">
                    <a:lumMod val="50000"/>
                  </a:schemeClr>
                </a:solidFill>
              </a:rPr>
              <a:t>2 x USB (Host) </a:t>
            </a:r>
          </a:p>
          <a:p>
            <a:pPr lvl="2"/>
            <a:r>
              <a:rPr lang="de-DE" sz="1200" dirty="0">
                <a:solidFill>
                  <a:schemeClr val="bg1">
                    <a:lumMod val="50000"/>
                  </a:schemeClr>
                </a:solidFill>
              </a:rPr>
              <a:t>Storage, Upgrades, Wireless, Charging</a:t>
            </a:r>
          </a:p>
          <a:p>
            <a:pPr marL="342900" lvl="1" indent="0">
              <a:buNone/>
            </a:pPr>
            <a:endParaRPr lang="de-DE" dirty="0"/>
          </a:p>
        </p:txBody>
      </p:sp>
      <p:sp>
        <p:nvSpPr>
          <p:cNvPr id="4" name="Textplatzhalter 4"/>
          <p:cNvSpPr txBox="1">
            <a:spLocks/>
          </p:cNvSpPr>
          <p:nvPr/>
        </p:nvSpPr>
        <p:spPr>
          <a:xfrm>
            <a:off x="5669911" y="1351026"/>
            <a:ext cx="3081183" cy="3547186"/>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3"/>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None/>
            </a:pPr>
            <a:r>
              <a:rPr lang="de-DE" sz="1500" dirty="0"/>
              <a:t>Status LED </a:t>
            </a:r>
          </a:p>
          <a:p>
            <a:pPr lvl="2"/>
            <a:r>
              <a:rPr lang="de-DE" sz="1200" dirty="0">
                <a:solidFill>
                  <a:schemeClr val="bg1">
                    <a:lumMod val="50000"/>
                  </a:schemeClr>
                </a:solidFill>
              </a:rPr>
              <a:t>Green – Normal</a:t>
            </a:r>
          </a:p>
          <a:p>
            <a:pPr lvl="2"/>
            <a:r>
              <a:rPr lang="de-DE" sz="1200" dirty="0">
                <a:solidFill>
                  <a:schemeClr val="bg1">
                    <a:lumMod val="50000"/>
                  </a:schemeClr>
                </a:solidFill>
              </a:rPr>
              <a:t>Yellow – No Fieldbus Power</a:t>
            </a:r>
          </a:p>
          <a:p>
            <a:pPr lvl="2"/>
            <a:r>
              <a:rPr lang="de-DE" sz="1200" dirty="0">
                <a:solidFill>
                  <a:schemeClr val="bg1">
                    <a:lumMod val="50000"/>
                  </a:schemeClr>
                </a:solidFill>
              </a:rPr>
              <a:t>Red – Fault, Error</a:t>
            </a:r>
          </a:p>
          <a:p>
            <a:pPr lvl="1"/>
            <a:r>
              <a:rPr lang="de-DE" sz="1500" dirty="0">
                <a:solidFill>
                  <a:schemeClr val="bg1">
                    <a:lumMod val="50000"/>
                  </a:schemeClr>
                </a:solidFill>
              </a:rPr>
              <a:t>NET Port LED</a:t>
            </a:r>
          </a:p>
          <a:p>
            <a:pPr lvl="1"/>
            <a:r>
              <a:rPr lang="de-DE" sz="1500" dirty="0">
                <a:solidFill>
                  <a:schemeClr val="bg1">
                    <a:lumMod val="50000"/>
                  </a:schemeClr>
                </a:solidFill>
              </a:rPr>
              <a:t>Ethernet LED</a:t>
            </a:r>
          </a:p>
        </p:txBody>
      </p:sp>
      <p:sp>
        <p:nvSpPr>
          <p:cNvPr id="8" name="Rechteck 7"/>
          <p:cNvSpPr/>
          <p:nvPr/>
        </p:nvSpPr>
        <p:spPr>
          <a:xfrm>
            <a:off x="7633252" y="3077155"/>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9796415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307" y="2852896"/>
            <a:ext cx="3884615" cy="2185223"/>
          </a:xfrm>
          <a:prstGeom prst="rect">
            <a:avLst/>
          </a:prstGeom>
        </p:spPr>
      </p:pic>
      <p:sp>
        <p:nvSpPr>
          <p:cNvPr id="3" name="Titel 2"/>
          <p:cNvSpPr>
            <a:spLocks noGrp="1"/>
          </p:cNvSpPr>
          <p:nvPr>
            <p:ph type="title"/>
          </p:nvPr>
        </p:nvSpPr>
        <p:spPr/>
        <p:txBody>
          <a:bodyPr/>
          <a:lstStyle/>
          <a:p>
            <a:r>
              <a:rPr lang="de-DE" dirty="0" smtClean="0"/>
              <a:t>Single Room Integration Engine SRC</a:t>
            </a:r>
            <a:endParaRPr lang="de-DE" dirty="0"/>
          </a:p>
        </p:txBody>
      </p:sp>
      <p:sp>
        <p:nvSpPr>
          <p:cNvPr id="5" name="Textplatzhalter 4"/>
          <p:cNvSpPr>
            <a:spLocks noGrp="1"/>
          </p:cNvSpPr>
          <p:nvPr>
            <p:ph idx="1"/>
          </p:nvPr>
        </p:nvSpPr>
        <p:spPr>
          <a:xfrm>
            <a:off x="1854045" y="1346630"/>
            <a:ext cx="4010075" cy="3547186"/>
          </a:xfrm>
        </p:spPr>
        <p:txBody>
          <a:bodyPr>
            <a:normAutofit/>
          </a:bodyPr>
          <a:lstStyle/>
          <a:p>
            <a:r>
              <a:rPr lang="de-DE" sz="1800" dirty="0"/>
              <a:t>Communications</a:t>
            </a:r>
          </a:p>
          <a:p>
            <a:pPr lvl="1"/>
            <a:r>
              <a:rPr lang="de-DE" dirty="0">
                <a:solidFill>
                  <a:schemeClr val="bg1">
                    <a:lumMod val="50000"/>
                  </a:schemeClr>
                </a:solidFill>
              </a:rPr>
              <a:t>2 x Ethernet (10/100MB) </a:t>
            </a:r>
          </a:p>
          <a:p>
            <a:pPr lvl="2"/>
            <a:r>
              <a:rPr lang="de-DE" sz="1200" dirty="0">
                <a:solidFill>
                  <a:schemeClr val="bg1">
                    <a:lumMod val="50000"/>
                  </a:schemeClr>
                </a:solidFill>
              </a:rPr>
              <a:t>BACnet IP, BACnet over Ethernet</a:t>
            </a:r>
          </a:p>
          <a:p>
            <a:pPr lvl="2"/>
            <a:r>
              <a:rPr lang="de-DE" sz="1200" dirty="0">
                <a:solidFill>
                  <a:schemeClr val="bg1">
                    <a:lumMod val="50000"/>
                  </a:schemeClr>
                </a:solidFill>
              </a:rPr>
              <a:t>Daisy Chain capable</a:t>
            </a:r>
          </a:p>
          <a:p>
            <a:pPr lvl="1"/>
            <a:r>
              <a:rPr lang="de-DE" dirty="0">
                <a:solidFill>
                  <a:schemeClr val="bg1">
                    <a:lumMod val="50000"/>
                  </a:schemeClr>
                </a:solidFill>
              </a:rPr>
              <a:t>1 RS-485</a:t>
            </a:r>
          </a:p>
          <a:p>
            <a:pPr lvl="2"/>
            <a:r>
              <a:rPr lang="de-DE" sz="1200" dirty="0">
                <a:solidFill>
                  <a:schemeClr val="bg1">
                    <a:lumMod val="50000"/>
                  </a:schemeClr>
                </a:solidFill>
              </a:rPr>
              <a:t>NET1 – MS/TP, LINKnet, Modbus, etc.</a:t>
            </a:r>
          </a:p>
          <a:p>
            <a:pPr lvl="1"/>
            <a:r>
              <a:rPr lang="de-DE" dirty="0">
                <a:solidFill>
                  <a:schemeClr val="bg1">
                    <a:lumMod val="50000"/>
                  </a:schemeClr>
                </a:solidFill>
              </a:rPr>
              <a:t>1 </a:t>
            </a:r>
            <a:r>
              <a:rPr lang="de-DE" dirty="0" smtClean="0">
                <a:solidFill>
                  <a:schemeClr val="bg1">
                    <a:lumMod val="50000"/>
                  </a:schemeClr>
                </a:solidFill>
              </a:rPr>
              <a:t>O3BUS (CAN-based)</a:t>
            </a:r>
            <a:endParaRPr lang="de-DE" dirty="0">
              <a:solidFill>
                <a:schemeClr val="bg1">
                  <a:lumMod val="50000"/>
                </a:schemeClr>
              </a:solidFill>
            </a:endParaRPr>
          </a:p>
          <a:p>
            <a:pPr lvl="2"/>
            <a:r>
              <a:rPr lang="de-DE" sz="1200" dirty="0" smtClean="0">
                <a:solidFill>
                  <a:schemeClr val="bg1">
                    <a:lumMod val="50000"/>
                  </a:schemeClr>
                </a:solidFill>
              </a:rPr>
              <a:t>NET3 – Hubs &amp; Power Injectors</a:t>
            </a:r>
            <a:endParaRPr lang="de-DE" sz="1200" dirty="0">
              <a:solidFill>
                <a:schemeClr val="bg1">
                  <a:lumMod val="50000"/>
                </a:schemeClr>
              </a:solidFill>
            </a:endParaRPr>
          </a:p>
          <a:p>
            <a:pPr lvl="1"/>
            <a:r>
              <a:rPr lang="de-DE" dirty="0" smtClean="0">
                <a:solidFill>
                  <a:schemeClr val="bg1">
                    <a:lumMod val="50000"/>
                  </a:schemeClr>
                </a:solidFill>
              </a:rPr>
              <a:t>2 </a:t>
            </a:r>
            <a:r>
              <a:rPr lang="de-DE" dirty="0">
                <a:solidFill>
                  <a:schemeClr val="bg1">
                    <a:lumMod val="50000"/>
                  </a:schemeClr>
                </a:solidFill>
              </a:rPr>
              <a:t>x USB (Host) </a:t>
            </a:r>
          </a:p>
          <a:p>
            <a:pPr lvl="2"/>
            <a:r>
              <a:rPr lang="de-DE" sz="1200" dirty="0">
                <a:solidFill>
                  <a:schemeClr val="bg1">
                    <a:lumMod val="50000"/>
                  </a:schemeClr>
                </a:solidFill>
              </a:rPr>
              <a:t>Storage, Upgrades, Wireless, Charging</a:t>
            </a:r>
          </a:p>
          <a:p>
            <a:pPr marL="342900" lvl="1" indent="0">
              <a:buNone/>
            </a:pPr>
            <a:endParaRPr lang="de-DE" dirty="0"/>
          </a:p>
        </p:txBody>
      </p:sp>
      <p:sp>
        <p:nvSpPr>
          <p:cNvPr id="4" name="Textplatzhalter 4"/>
          <p:cNvSpPr txBox="1">
            <a:spLocks/>
          </p:cNvSpPr>
          <p:nvPr/>
        </p:nvSpPr>
        <p:spPr>
          <a:xfrm>
            <a:off x="5669911" y="1351026"/>
            <a:ext cx="3081183" cy="3547186"/>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3"/>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None/>
            </a:pPr>
            <a:r>
              <a:rPr lang="de-DE" sz="1500" dirty="0"/>
              <a:t>Status LED </a:t>
            </a:r>
          </a:p>
          <a:p>
            <a:pPr lvl="2"/>
            <a:r>
              <a:rPr lang="de-DE" sz="1200" dirty="0">
                <a:solidFill>
                  <a:schemeClr val="bg1">
                    <a:lumMod val="50000"/>
                  </a:schemeClr>
                </a:solidFill>
              </a:rPr>
              <a:t>Green – Normal</a:t>
            </a:r>
          </a:p>
          <a:p>
            <a:pPr lvl="2"/>
            <a:r>
              <a:rPr lang="de-DE" sz="1200" dirty="0">
                <a:solidFill>
                  <a:schemeClr val="bg1">
                    <a:lumMod val="50000"/>
                  </a:schemeClr>
                </a:solidFill>
              </a:rPr>
              <a:t>Yellow – No Fieldbus Power</a:t>
            </a:r>
          </a:p>
          <a:p>
            <a:pPr lvl="2"/>
            <a:r>
              <a:rPr lang="de-DE" sz="1200" dirty="0">
                <a:solidFill>
                  <a:schemeClr val="bg1">
                    <a:lumMod val="50000"/>
                  </a:schemeClr>
                </a:solidFill>
              </a:rPr>
              <a:t>Red – Fault, Error</a:t>
            </a:r>
          </a:p>
          <a:p>
            <a:pPr lvl="1"/>
            <a:r>
              <a:rPr lang="de-DE" sz="1500" dirty="0">
                <a:solidFill>
                  <a:schemeClr val="bg1">
                    <a:lumMod val="50000"/>
                  </a:schemeClr>
                </a:solidFill>
              </a:rPr>
              <a:t>NET Port LED</a:t>
            </a:r>
          </a:p>
          <a:p>
            <a:pPr lvl="1"/>
            <a:r>
              <a:rPr lang="de-DE" sz="1500" dirty="0">
                <a:solidFill>
                  <a:schemeClr val="bg1">
                    <a:lumMod val="50000"/>
                  </a:schemeClr>
                </a:solidFill>
              </a:rPr>
              <a:t>Ethernet LED</a:t>
            </a:r>
          </a:p>
        </p:txBody>
      </p:sp>
      <p:sp>
        <p:nvSpPr>
          <p:cNvPr id="8" name="Rechteck 7"/>
          <p:cNvSpPr/>
          <p:nvPr/>
        </p:nvSpPr>
        <p:spPr>
          <a:xfrm>
            <a:off x="7633252" y="3077155"/>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054778"/>
            <a:ext cx="2856721" cy="1509120"/>
          </a:xfrm>
          <a:prstGeom prst="rect">
            <a:avLst/>
          </a:prstGeom>
        </p:spPr>
      </p:pic>
    </p:spTree>
    <p:extLst>
      <p:ext uri="{BB962C8B-B14F-4D97-AF65-F5344CB8AC3E}">
        <p14:creationId xmlns:p14="http://schemas.microsoft.com/office/powerpoint/2010/main" val="181275325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Power Supply</a:t>
            </a:r>
            <a:endParaRPr lang="de-D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846" y="2817115"/>
            <a:ext cx="3884615" cy="2185223"/>
          </a:xfrm>
          <a:prstGeom prst="rect">
            <a:avLst/>
          </a:prstGeom>
        </p:spPr>
      </p:pic>
      <p:sp>
        <p:nvSpPr>
          <p:cNvPr id="7" name="Rechteck 6"/>
          <p:cNvSpPr/>
          <p:nvPr/>
        </p:nvSpPr>
        <p:spPr>
          <a:xfrm>
            <a:off x="4407011" y="3041374"/>
            <a:ext cx="2510624"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098" y="721116"/>
            <a:ext cx="1882334" cy="1882334"/>
          </a:xfrm>
          <a:prstGeom prst="rect">
            <a:avLst/>
          </a:prstGeom>
        </p:spPr>
      </p:pic>
      <p:sp>
        <p:nvSpPr>
          <p:cNvPr id="4" name="Inhaltsplatzhalter 3"/>
          <p:cNvSpPr>
            <a:spLocks noGrp="1"/>
          </p:cNvSpPr>
          <p:nvPr>
            <p:ph idx="1"/>
          </p:nvPr>
        </p:nvSpPr>
        <p:spPr/>
        <p:txBody>
          <a:bodyPr/>
          <a:lstStyle/>
          <a:p>
            <a:pPr marL="342900" indent="-342900">
              <a:buFont typeface="Arial" panose="020B0604020202020204" pitchFamily="34" charset="0"/>
              <a:buChar char="•"/>
            </a:pPr>
            <a:r>
              <a:rPr lang="de-DE" sz="2400" dirty="0"/>
              <a:t>24 VDC in</a:t>
            </a:r>
          </a:p>
          <a:p>
            <a:pPr marL="342900" indent="-342900">
              <a:buFont typeface="Arial" panose="020B0604020202020204" pitchFamily="34" charset="0"/>
              <a:buChar char="•"/>
            </a:pPr>
            <a:r>
              <a:rPr lang="de-DE" sz="2400" dirty="0"/>
              <a:t>24 VDC </a:t>
            </a:r>
            <a:r>
              <a:rPr lang="de-DE" sz="2400" dirty="0" smtClean="0"/>
              <a:t>out</a:t>
            </a:r>
          </a:p>
          <a:p>
            <a:pPr marL="342900" indent="-342900">
              <a:buFont typeface="Arial" panose="020B0604020202020204" pitchFamily="34" charset="0"/>
              <a:buChar char="•"/>
            </a:pPr>
            <a:r>
              <a:rPr lang="de-DE" sz="2400" dirty="0" smtClean="0"/>
              <a:t>AND PoE Ready</a:t>
            </a:r>
            <a:endParaRPr lang="de-DE"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182" y="3028310"/>
            <a:ext cx="2802395" cy="1576347"/>
          </a:xfrm>
          <a:prstGeom prst="rect">
            <a:avLst/>
          </a:prstGeom>
        </p:spPr>
      </p:pic>
      <p:sp>
        <p:nvSpPr>
          <p:cNvPr id="8" name="Right Arrow 7"/>
          <p:cNvSpPr/>
          <p:nvPr/>
        </p:nvSpPr>
        <p:spPr>
          <a:xfrm>
            <a:off x="2318657" y="3537249"/>
            <a:ext cx="483326" cy="558470"/>
          </a:xfrm>
          <a:prstGeom prst="rightArrow">
            <a:avLst/>
          </a:prstGeom>
          <a:solidFill>
            <a:schemeClr val="accent3">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Explosion 2 8"/>
          <p:cNvSpPr/>
          <p:nvPr/>
        </p:nvSpPr>
        <p:spPr>
          <a:xfrm>
            <a:off x="-186712" y="2724768"/>
            <a:ext cx="2736304" cy="118813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New 2019 Q1</a:t>
            </a:r>
            <a:endParaRPr lang="en-US" dirty="0"/>
          </a:p>
        </p:txBody>
      </p:sp>
    </p:spTree>
    <p:extLst>
      <p:ext uri="{BB962C8B-B14F-4D97-AF65-F5344CB8AC3E}">
        <p14:creationId xmlns:p14="http://schemas.microsoft.com/office/powerpoint/2010/main" val="783809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itle 2"/>
          <p:cNvSpPr>
            <a:spLocks noGrp="1"/>
          </p:cNvSpPr>
          <p:nvPr>
            <p:ph type="title"/>
          </p:nvPr>
        </p:nvSpPr>
        <p:spPr/>
        <p:txBody>
          <a:bodyPr/>
          <a:lstStyle/>
          <a:p>
            <a:r>
              <a:rPr lang="en-US" dirty="0" smtClean="0"/>
              <a:t>O3 System - Benefits</a:t>
            </a:r>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60610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Universal </a:t>
            </a:r>
            <a:r>
              <a:rPr lang="de-DE" dirty="0" smtClean="0"/>
              <a:t>I/O: O3-DIN-8xP</a:t>
            </a:r>
            <a:endParaRPr lang="de-DE" dirty="0"/>
          </a:p>
        </p:txBody>
      </p:sp>
      <p:sp>
        <p:nvSpPr>
          <p:cNvPr id="5" name="Textplatzhalter 4"/>
          <p:cNvSpPr>
            <a:spLocks noGrp="1"/>
          </p:cNvSpPr>
          <p:nvPr>
            <p:ph idx="1"/>
          </p:nvPr>
        </p:nvSpPr>
        <p:spPr>
          <a:xfrm>
            <a:off x="1563135" y="1516117"/>
            <a:ext cx="6851104" cy="2940974"/>
          </a:xfrm>
        </p:spPr>
        <p:txBody>
          <a:bodyPr>
            <a:normAutofit/>
          </a:bodyPr>
          <a:lstStyle/>
          <a:p>
            <a:pPr lvl="1"/>
            <a:r>
              <a:rPr lang="de-DE" sz="1800" dirty="0">
                <a:solidFill>
                  <a:schemeClr val="tx1">
                    <a:lumMod val="75000"/>
                    <a:lumOff val="25000"/>
                  </a:schemeClr>
                </a:solidFill>
              </a:rPr>
              <a:t>Software configurable: </a:t>
            </a:r>
            <a:r>
              <a:rPr lang="de-DE" sz="2100" dirty="0">
                <a:solidFill>
                  <a:schemeClr val="tx1">
                    <a:lumMod val="75000"/>
                    <a:lumOff val="25000"/>
                  </a:schemeClr>
                </a:solidFill>
              </a:rPr>
              <a:t>AI, BI, MI, AO, BO, LO</a:t>
            </a:r>
          </a:p>
          <a:p>
            <a:pPr lvl="1"/>
            <a:r>
              <a:rPr lang="de-DE" sz="1800" dirty="0">
                <a:solidFill>
                  <a:schemeClr val="tx1">
                    <a:lumMod val="75000"/>
                    <a:lumOff val="25000"/>
                  </a:schemeClr>
                </a:solidFill>
              </a:rPr>
              <a:t>No Jumpers!</a:t>
            </a:r>
          </a:p>
          <a:p>
            <a:pPr lvl="1"/>
            <a:r>
              <a:rPr lang="de-DE" sz="1800" dirty="0">
                <a:solidFill>
                  <a:schemeClr val="tx1">
                    <a:lumMod val="75000"/>
                    <a:lumOff val="25000"/>
                  </a:schemeClr>
                </a:solidFill>
              </a:rPr>
              <a:t>Any I/O mix of 8 inputs and outputs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846" y="2817115"/>
            <a:ext cx="3884615" cy="2185223"/>
          </a:xfrm>
          <a:prstGeom prst="rect">
            <a:avLst/>
          </a:prstGeom>
        </p:spPr>
      </p:pic>
      <p:sp>
        <p:nvSpPr>
          <p:cNvPr id="7" name="Rechteck 6"/>
          <p:cNvSpPr/>
          <p:nvPr/>
        </p:nvSpPr>
        <p:spPr>
          <a:xfrm>
            <a:off x="4896016" y="3047338"/>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Rechteck 7"/>
          <p:cNvSpPr/>
          <p:nvPr/>
        </p:nvSpPr>
        <p:spPr>
          <a:xfrm>
            <a:off x="1915270" y="3047338"/>
            <a:ext cx="2474843"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47970875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602442" y="593229"/>
            <a:ext cx="7496954" cy="857250"/>
          </a:xfrm>
        </p:spPr>
        <p:txBody>
          <a:bodyPr>
            <a:normAutofit fontScale="90000"/>
          </a:bodyPr>
          <a:lstStyle/>
          <a:p>
            <a:r>
              <a:rPr lang="de-DE" dirty="0" smtClean="0"/>
              <a:t>Binary</a:t>
            </a:r>
            <a:br>
              <a:rPr lang="de-DE" dirty="0" smtClean="0"/>
            </a:br>
            <a:r>
              <a:rPr lang="de-DE" dirty="0" smtClean="0"/>
              <a:t>Outputs</a:t>
            </a:r>
            <a:br>
              <a:rPr lang="de-DE" dirty="0" smtClean="0"/>
            </a:br>
            <a:r>
              <a:rPr lang="de-DE" sz="2200" dirty="0" smtClean="0"/>
              <a:t>O3-DIN-4F4xP</a:t>
            </a:r>
            <a:endParaRPr lang="de-DE" sz="2200" dirty="0"/>
          </a:p>
        </p:txBody>
      </p:sp>
      <p:sp>
        <p:nvSpPr>
          <p:cNvPr id="7" name="Textplatzhalter 4"/>
          <p:cNvSpPr txBox="1">
            <a:spLocks/>
          </p:cNvSpPr>
          <p:nvPr/>
        </p:nvSpPr>
        <p:spPr>
          <a:xfrm>
            <a:off x="6084168" y="411510"/>
            <a:ext cx="2654046" cy="2940974"/>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2"/>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dirty="0">
                <a:solidFill>
                  <a:schemeClr val="tx1">
                    <a:lumMod val="75000"/>
                    <a:lumOff val="25000"/>
                  </a:schemeClr>
                </a:solidFill>
              </a:rPr>
              <a:t>Objects</a:t>
            </a:r>
          </a:p>
          <a:p>
            <a:pPr lvl="1"/>
            <a:r>
              <a:rPr lang="de-DE" sz="1500" dirty="0">
                <a:solidFill>
                  <a:schemeClr val="tx1">
                    <a:lumMod val="75000"/>
                    <a:lumOff val="25000"/>
                  </a:schemeClr>
                </a:solidFill>
              </a:rPr>
              <a:t>BO</a:t>
            </a:r>
            <a:endParaRPr lang="de-DE" sz="1350" dirty="0"/>
          </a:p>
        </p:txBody>
      </p:sp>
      <p:sp>
        <p:nvSpPr>
          <p:cNvPr id="5" name="Textplatzhalter 4"/>
          <p:cNvSpPr>
            <a:spLocks noGrp="1"/>
          </p:cNvSpPr>
          <p:nvPr>
            <p:ph idx="1"/>
          </p:nvPr>
        </p:nvSpPr>
        <p:spPr>
          <a:xfrm>
            <a:off x="3555684" y="423289"/>
            <a:ext cx="2386443" cy="2940974"/>
          </a:xfrm>
        </p:spPr>
        <p:txBody>
          <a:bodyPr>
            <a:normAutofit/>
          </a:bodyPr>
          <a:lstStyle/>
          <a:p>
            <a:r>
              <a:rPr lang="de-DE" sz="1800" dirty="0">
                <a:solidFill>
                  <a:schemeClr val="tx1">
                    <a:lumMod val="75000"/>
                    <a:lumOff val="25000"/>
                  </a:schemeClr>
                </a:solidFill>
              </a:rPr>
              <a:t>Characteristics</a:t>
            </a:r>
          </a:p>
          <a:p>
            <a:pPr lvl="1"/>
            <a:r>
              <a:rPr lang="de-DE" dirty="0" smtClean="0">
                <a:solidFill>
                  <a:schemeClr val="tx1">
                    <a:lumMod val="75000"/>
                    <a:lumOff val="25000"/>
                  </a:schemeClr>
                </a:solidFill>
              </a:rPr>
              <a:t>4 FET outputs</a:t>
            </a:r>
            <a:endParaRPr lang="de-DE" dirty="0">
              <a:solidFill>
                <a:schemeClr val="tx1">
                  <a:lumMod val="75000"/>
                  <a:lumOff val="25000"/>
                </a:schemeClr>
              </a:solidFill>
            </a:endParaRPr>
          </a:p>
          <a:p>
            <a:pPr lvl="1"/>
            <a:r>
              <a:rPr lang="de-DE" dirty="0" smtClean="0">
                <a:solidFill>
                  <a:schemeClr val="tx1">
                    <a:lumMod val="75000"/>
                    <a:lumOff val="25000"/>
                  </a:schemeClr>
                </a:solidFill>
              </a:rPr>
              <a:t>500mA output current</a:t>
            </a:r>
            <a:endParaRPr lang="de-DE" dirty="0">
              <a:solidFill>
                <a:schemeClr val="tx1">
                  <a:lumMod val="75000"/>
                  <a:lumOff val="25000"/>
                </a:schemeClr>
              </a:solidFill>
            </a:endParaRPr>
          </a:p>
          <a:p>
            <a:pPr lvl="1"/>
            <a:r>
              <a:rPr lang="de-DE" dirty="0" smtClean="0">
                <a:solidFill>
                  <a:schemeClr val="tx1">
                    <a:lumMod val="75000"/>
                    <a:lumOff val="25000"/>
                  </a:schemeClr>
                </a:solidFill>
              </a:rPr>
              <a:t>Staus </a:t>
            </a:r>
            <a:r>
              <a:rPr lang="de-DE" dirty="0">
                <a:solidFill>
                  <a:schemeClr val="tx1">
                    <a:lumMod val="75000"/>
                    <a:lumOff val="25000"/>
                  </a:schemeClr>
                </a:solidFill>
              </a:rPr>
              <a:t>LED</a:t>
            </a:r>
          </a:p>
          <a:p>
            <a:pPr lvl="1"/>
            <a:r>
              <a:rPr lang="de-DE" dirty="0" smtClean="0">
                <a:solidFill>
                  <a:schemeClr val="tx1">
                    <a:lumMod val="75000"/>
                    <a:lumOff val="25000"/>
                  </a:schemeClr>
                </a:solidFill>
              </a:rPr>
              <a:t>AC or DC voltage switching</a:t>
            </a:r>
          </a:p>
          <a:p>
            <a:pPr lvl="1"/>
            <a:r>
              <a:rPr lang="de-DE" dirty="0" smtClean="0">
                <a:solidFill>
                  <a:schemeClr val="tx1">
                    <a:lumMod val="75000"/>
                    <a:lumOff val="25000"/>
                  </a:schemeClr>
                </a:solidFill>
              </a:rPr>
              <a:t>4 universal I/O pins included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13" y="3118248"/>
            <a:ext cx="3943350" cy="185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p:cNvSpPr/>
          <p:nvPr/>
        </p:nvSpPr>
        <p:spPr>
          <a:xfrm>
            <a:off x="1915270" y="3047338"/>
            <a:ext cx="343564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Rechteck 8"/>
          <p:cNvSpPr/>
          <p:nvPr/>
        </p:nvSpPr>
        <p:spPr>
          <a:xfrm>
            <a:off x="6038857" y="3047338"/>
            <a:ext cx="150875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Explosion 2 7"/>
          <p:cNvSpPr/>
          <p:nvPr/>
        </p:nvSpPr>
        <p:spPr>
          <a:xfrm>
            <a:off x="6300192" y="1632198"/>
            <a:ext cx="2736304" cy="118813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New 2019 Q1</a:t>
            </a:r>
            <a:endParaRPr lang="en-US" dirty="0"/>
          </a:p>
        </p:txBody>
      </p:sp>
    </p:spTree>
    <p:extLst>
      <p:ext uri="{BB962C8B-B14F-4D97-AF65-F5344CB8AC3E}">
        <p14:creationId xmlns:p14="http://schemas.microsoft.com/office/powerpoint/2010/main" val="249381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602442" y="593229"/>
            <a:ext cx="7496954" cy="857250"/>
          </a:xfrm>
        </p:spPr>
        <p:txBody>
          <a:bodyPr/>
          <a:lstStyle/>
          <a:p>
            <a:r>
              <a:rPr lang="de-DE" dirty="0"/>
              <a:t>DALI</a:t>
            </a:r>
          </a:p>
        </p:txBody>
      </p:sp>
      <p:sp>
        <p:nvSpPr>
          <p:cNvPr id="7" name="Textplatzhalter 4"/>
          <p:cNvSpPr txBox="1">
            <a:spLocks/>
          </p:cNvSpPr>
          <p:nvPr/>
        </p:nvSpPr>
        <p:spPr>
          <a:xfrm>
            <a:off x="5662370" y="364106"/>
            <a:ext cx="3291847" cy="2940974"/>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2"/>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dirty="0">
                <a:solidFill>
                  <a:schemeClr val="tx1">
                    <a:lumMod val="75000"/>
                    <a:lumOff val="25000"/>
                  </a:schemeClr>
                </a:solidFill>
              </a:rPr>
              <a:t>Objects</a:t>
            </a:r>
          </a:p>
          <a:p>
            <a:pPr lvl="1"/>
            <a:r>
              <a:rPr lang="de-DE" sz="1500" dirty="0">
                <a:solidFill>
                  <a:schemeClr val="tx1">
                    <a:lumMod val="75000"/>
                    <a:lumOff val="25000"/>
                  </a:schemeClr>
                </a:solidFill>
              </a:rPr>
              <a:t>LC – Lighting Control Object</a:t>
            </a:r>
          </a:p>
          <a:p>
            <a:pPr lvl="2"/>
            <a:r>
              <a:rPr lang="de-DE" sz="1350" dirty="0"/>
              <a:t>Light Group control</a:t>
            </a:r>
          </a:p>
          <a:p>
            <a:pPr lvl="2"/>
            <a:r>
              <a:rPr lang="de-DE" sz="1350" dirty="0"/>
              <a:t>Motion Sensor inputs</a:t>
            </a:r>
          </a:p>
          <a:p>
            <a:pPr lvl="1"/>
            <a:r>
              <a:rPr lang="de-DE" sz="1500" dirty="0">
                <a:solidFill>
                  <a:schemeClr val="tx1">
                    <a:lumMod val="75000"/>
                    <a:lumOff val="25000"/>
                  </a:schemeClr>
                </a:solidFill>
              </a:rPr>
              <a:t>LO – Lighting Output Object</a:t>
            </a:r>
          </a:p>
          <a:p>
            <a:pPr lvl="2"/>
            <a:r>
              <a:rPr lang="de-DE" sz="1350" dirty="0"/>
              <a:t>Define output control (Dimming, Fading, Blink Warn, etc.)</a:t>
            </a:r>
          </a:p>
        </p:txBody>
      </p:sp>
      <p:pic>
        <p:nvPicPr>
          <p:cNvPr id="8"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846" y="2817115"/>
            <a:ext cx="3884615" cy="2185223"/>
          </a:xfrm>
          <a:prstGeom prst="rect">
            <a:avLst/>
          </a:prstGeom>
        </p:spPr>
      </p:pic>
      <p:sp>
        <p:nvSpPr>
          <p:cNvPr id="9" name="Rechteck 8"/>
          <p:cNvSpPr/>
          <p:nvPr/>
        </p:nvSpPr>
        <p:spPr>
          <a:xfrm>
            <a:off x="5862100" y="3047338"/>
            <a:ext cx="150875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hteck 9"/>
          <p:cNvSpPr/>
          <p:nvPr/>
        </p:nvSpPr>
        <p:spPr>
          <a:xfrm>
            <a:off x="1915270" y="3047338"/>
            <a:ext cx="343564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Textplatzhalter 4"/>
          <p:cNvSpPr>
            <a:spLocks noGrp="1"/>
          </p:cNvSpPr>
          <p:nvPr>
            <p:ph idx="1"/>
          </p:nvPr>
        </p:nvSpPr>
        <p:spPr>
          <a:xfrm>
            <a:off x="3133887" y="375885"/>
            <a:ext cx="3757236" cy="2940974"/>
          </a:xfrm>
        </p:spPr>
        <p:txBody>
          <a:bodyPr>
            <a:normAutofit/>
          </a:bodyPr>
          <a:lstStyle/>
          <a:p>
            <a:r>
              <a:rPr lang="de-DE" sz="1800" dirty="0">
                <a:solidFill>
                  <a:schemeClr val="tx1">
                    <a:lumMod val="75000"/>
                    <a:lumOff val="25000"/>
                  </a:schemeClr>
                </a:solidFill>
              </a:rPr>
              <a:t>Characteristics</a:t>
            </a:r>
          </a:p>
          <a:p>
            <a:pPr lvl="1"/>
            <a:r>
              <a:rPr lang="de-DE" dirty="0">
                <a:solidFill>
                  <a:schemeClr val="tx1">
                    <a:lumMod val="75000"/>
                    <a:lumOff val="25000"/>
                  </a:schemeClr>
                </a:solidFill>
              </a:rPr>
              <a:t>64 </a:t>
            </a:r>
            <a:r>
              <a:rPr lang="de-DE" dirty="0" smtClean="0">
                <a:solidFill>
                  <a:schemeClr val="tx1">
                    <a:lumMod val="75000"/>
                    <a:lumOff val="25000"/>
                  </a:schemeClr>
                </a:solidFill>
              </a:rPr>
              <a:t>Ballasts</a:t>
            </a:r>
            <a:endParaRPr lang="de-DE" dirty="0">
              <a:solidFill>
                <a:schemeClr val="tx1">
                  <a:lumMod val="75000"/>
                  <a:lumOff val="25000"/>
                </a:schemeClr>
              </a:solidFill>
            </a:endParaRPr>
          </a:p>
          <a:p>
            <a:pPr lvl="1"/>
            <a:r>
              <a:rPr lang="de-DE" dirty="0">
                <a:solidFill>
                  <a:schemeClr val="tx1">
                    <a:lumMod val="75000"/>
                    <a:lumOff val="25000"/>
                  </a:schemeClr>
                </a:solidFill>
              </a:rPr>
              <a:t>64 </a:t>
            </a:r>
            <a:r>
              <a:rPr lang="de-DE" dirty="0" smtClean="0">
                <a:solidFill>
                  <a:schemeClr val="tx1">
                    <a:lumMod val="75000"/>
                    <a:lumOff val="25000"/>
                  </a:schemeClr>
                </a:solidFill>
              </a:rPr>
              <a:t>input Devices</a:t>
            </a:r>
            <a:endParaRPr lang="de-DE" dirty="0">
              <a:solidFill>
                <a:schemeClr val="tx1">
                  <a:lumMod val="75000"/>
                  <a:lumOff val="25000"/>
                </a:schemeClr>
              </a:solidFill>
            </a:endParaRPr>
          </a:p>
          <a:p>
            <a:pPr lvl="2"/>
            <a:r>
              <a:rPr lang="de-DE" sz="1200" dirty="0"/>
              <a:t>Switches</a:t>
            </a:r>
          </a:p>
          <a:p>
            <a:pPr lvl="2"/>
            <a:r>
              <a:rPr lang="de-DE" sz="1200" dirty="0"/>
              <a:t>Occupancy Sensors</a:t>
            </a:r>
          </a:p>
          <a:p>
            <a:pPr lvl="1"/>
            <a:r>
              <a:rPr lang="de-DE" dirty="0">
                <a:solidFill>
                  <a:schemeClr val="tx1">
                    <a:lumMod val="75000"/>
                    <a:lumOff val="25000"/>
                  </a:schemeClr>
                </a:solidFill>
              </a:rPr>
              <a:t>Staus LED</a:t>
            </a:r>
          </a:p>
          <a:p>
            <a:pPr lvl="1"/>
            <a:r>
              <a:rPr lang="de-DE" dirty="0" smtClean="0">
                <a:solidFill>
                  <a:schemeClr val="tx1">
                    <a:lumMod val="75000"/>
                    <a:lumOff val="25000"/>
                  </a:schemeClr>
                </a:solidFill>
              </a:rPr>
              <a:t>DALI 2-wire Network</a:t>
            </a:r>
          </a:p>
          <a:p>
            <a:pPr lvl="1"/>
            <a:r>
              <a:rPr lang="de-DE" dirty="0" smtClean="0">
                <a:solidFill>
                  <a:schemeClr val="tx1">
                    <a:lumMod val="75000"/>
                    <a:lumOff val="25000"/>
                  </a:schemeClr>
                </a:solidFill>
              </a:rPr>
              <a:t>Power supply in the two wires</a:t>
            </a:r>
          </a:p>
          <a:p>
            <a:pPr lvl="1"/>
            <a:r>
              <a:rPr lang="de-DE" dirty="0" smtClean="0">
                <a:solidFill>
                  <a:schemeClr val="tx1">
                    <a:lumMod val="75000"/>
                    <a:lumOff val="25000"/>
                  </a:schemeClr>
                </a:solidFill>
              </a:rPr>
              <a:t>100mA DALI power supply built-in</a:t>
            </a:r>
            <a:endParaRPr lang="de-DE" dirty="0">
              <a:solidFill>
                <a:schemeClr val="tx1">
                  <a:lumMod val="75000"/>
                  <a:lumOff val="25000"/>
                </a:schemeClr>
              </a:solidFill>
            </a:endParaRPr>
          </a:p>
          <a:p>
            <a:pPr lvl="2"/>
            <a:endParaRPr lang="de-DE" sz="1350" dirty="0"/>
          </a:p>
        </p:txBody>
      </p:sp>
    </p:spTree>
    <p:extLst>
      <p:ext uri="{BB962C8B-B14F-4D97-AF65-F5344CB8AC3E}">
        <p14:creationId xmlns:p14="http://schemas.microsoft.com/office/powerpoint/2010/main" val="337138860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1602442" y="593229"/>
            <a:ext cx="7496954" cy="857250"/>
          </a:xfrm>
        </p:spPr>
        <p:txBody>
          <a:bodyPr/>
          <a:lstStyle/>
          <a:p>
            <a:r>
              <a:rPr lang="de-DE" dirty="0" smtClean="0"/>
              <a:t>SMI</a:t>
            </a:r>
            <a:endParaRPr lang="de-DE" dirty="0"/>
          </a:p>
        </p:txBody>
      </p:sp>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846" y="2817115"/>
            <a:ext cx="3884615" cy="2185223"/>
          </a:xfrm>
          <a:prstGeom prst="rect">
            <a:avLst/>
          </a:prstGeom>
        </p:spPr>
      </p:pic>
      <p:sp>
        <p:nvSpPr>
          <p:cNvPr id="9" name="Rechteck 8"/>
          <p:cNvSpPr/>
          <p:nvPr/>
        </p:nvSpPr>
        <p:spPr>
          <a:xfrm>
            <a:off x="5862100" y="3047338"/>
            <a:ext cx="150875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Rechteck 9"/>
          <p:cNvSpPr/>
          <p:nvPr/>
        </p:nvSpPr>
        <p:spPr>
          <a:xfrm>
            <a:off x="1915270" y="3047338"/>
            <a:ext cx="343564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Textplatzhalter 4"/>
          <p:cNvSpPr>
            <a:spLocks noGrp="1"/>
          </p:cNvSpPr>
          <p:nvPr>
            <p:ph idx="1"/>
          </p:nvPr>
        </p:nvSpPr>
        <p:spPr>
          <a:xfrm>
            <a:off x="3133886" y="375885"/>
            <a:ext cx="5038513" cy="2940974"/>
          </a:xfrm>
        </p:spPr>
        <p:txBody>
          <a:bodyPr>
            <a:normAutofit/>
          </a:bodyPr>
          <a:lstStyle/>
          <a:p>
            <a:r>
              <a:rPr lang="de-DE" sz="1800" dirty="0">
                <a:solidFill>
                  <a:schemeClr val="tx1">
                    <a:lumMod val="75000"/>
                    <a:lumOff val="25000"/>
                  </a:schemeClr>
                </a:solidFill>
              </a:rPr>
              <a:t>Characteristics</a:t>
            </a:r>
          </a:p>
          <a:p>
            <a:pPr lvl="1"/>
            <a:r>
              <a:rPr lang="de-DE" dirty="0" smtClean="0">
                <a:solidFill>
                  <a:schemeClr val="tx1">
                    <a:lumMod val="75000"/>
                    <a:lumOff val="25000"/>
                  </a:schemeClr>
                </a:solidFill>
              </a:rPr>
              <a:t>16 Shades Motors</a:t>
            </a:r>
            <a:endParaRPr lang="de-DE" dirty="0">
              <a:solidFill>
                <a:schemeClr val="tx1">
                  <a:lumMod val="75000"/>
                  <a:lumOff val="25000"/>
                </a:schemeClr>
              </a:solidFill>
            </a:endParaRPr>
          </a:p>
          <a:p>
            <a:pPr lvl="1"/>
            <a:r>
              <a:rPr lang="de-DE" dirty="0" smtClean="0">
                <a:solidFill>
                  <a:schemeClr val="tx1">
                    <a:lumMod val="75000"/>
                    <a:lumOff val="25000"/>
                  </a:schemeClr>
                </a:solidFill>
              </a:rPr>
              <a:t>16 Groups</a:t>
            </a:r>
            <a:endParaRPr lang="de-DE" dirty="0">
              <a:solidFill>
                <a:schemeClr val="tx1">
                  <a:lumMod val="75000"/>
                  <a:lumOff val="25000"/>
                </a:schemeClr>
              </a:solidFill>
            </a:endParaRPr>
          </a:p>
          <a:p>
            <a:pPr lvl="1"/>
            <a:r>
              <a:rPr lang="de-DE" dirty="0" smtClean="0">
                <a:solidFill>
                  <a:schemeClr val="tx1">
                    <a:lumMod val="75000"/>
                    <a:lumOff val="25000"/>
                  </a:schemeClr>
                </a:solidFill>
              </a:rPr>
              <a:t>Staus </a:t>
            </a:r>
            <a:r>
              <a:rPr lang="de-DE" dirty="0">
                <a:solidFill>
                  <a:schemeClr val="tx1">
                    <a:lumMod val="75000"/>
                    <a:lumOff val="25000"/>
                  </a:schemeClr>
                </a:solidFill>
              </a:rPr>
              <a:t>LED</a:t>
            </a:r>
          </a:p>
          <a:p>
            <a:pPr lvl="1"/>
            <a:r>
              <a:rPr lang="de-DE" dirty="0" smtClean="0">
                <a:solidFill>
                  <a:schemeClr val="tx1">
                    <a:lumMod val="75000"/>
                    <a:lumOff val="25000"/>
                  </a:schemeClr>
                </a:solidFill>
              </a:rPr>
              <a:t>SMI LoVo &amp; Line Voltage</a:t>
            </a:r>
          </a:p>
          <a:p>
            <a:pPr lvl="1"/>
            <a:r>
              <a:rPr lang="de-DE" dirty="0" smtClean="0">
                <a:solidFill>
                  <a:schemeClr val="tx1">
                    <a:lumMod val="75000"/>
                    <a:lumOff val="25000"/>
                  </a:schemeClr>
                </a:solidFill>
              </a:rPr>
              <a:t>Power supply in the two wires</a:t>
            </a:r>
          </a:p>
          <a:p>
            <a:pPr lvl="1"/>
            <a:r>
              <a:rPr lang="de-DE" dirty="0" smtClean="0">
                <a:solidFill>
                  <a:schemeClr val="tx1">
                    <a:lumMod val="75000"/>
                    <a:lumOff val="25000"/>
                  </a:schemeClr>
                </a:solidFill>
              </a:rPr>
              <a:t>Up &amp; Down override buttons for commmissioning</a:t>
            </a:r>
          </a:p>
          <a:p>
            <a:pPr lvl="1"/>
            <a:r>
              <a:rPr lang="de-DE" dirty="0" smtClean="0">
                <a:solidFill>
                  <a:schemeClr val="tx1">
                    <a:lumMod val="75000"/>
                    <a:lumOff val="25000"/>
                  </a:schemeClr>
                </a:solidFill>
              </a:rPr>
              <a:t>30mA power supply built-in</a:t>
            </a:r>
            <a:endParaRPr lang="de-DE" dirty="0">
              <a:solidFill>
                <a:schemeClr val="tx1">
                  <a:lumMod val="75000"/>
                  <a:lumOff val="25000"/>
                </a:schemeClr>
              </a:solidFill>
            </a:endParaRPr>
          </a:p>
          <a:p>
            <a:pPr lvl="2"/>
            <a:endParaRPr lang="de-DE" sz="1350" dirty="0"/>
          </a:p>
        </p:txBody>
      </p:sp>
    </p:spTree>
    <p:extLst>
      <p:ext uri="{BB962C8B-B14F-4D97-AF65-F5344CB8AC3E}">
        <p14:creationId xmlns:p14="http://schemas.microsoft.com/office/powerpoint/2010/main" val="165605984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mmclaren\Pictures\RoomElements\O3-DIN-PWRIN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6259" y="2992485"/>
            <a:ext cx="814040" cy="17864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474" y="3004766"/>
            <a:ext cx="3048060" cy="1767503"/>
          </a:xfrm>
          <a:prstGeom prst="rect">
            <a:avLst/>
          </a:prstGeom>
        </p:spPr>
      </p:pic>
      <p:sp>
        <p:nvSpPr>
          <p:cNvPr id="3" name="Titel 2"/>
          <p:cNvSpPr>
            <a:spLocks noGrp="1"/>
          </p:cNvSpPr>
          <p:nvPr>
            <p:ph type="title"/>
          </p:nvPr>
        </p:nvSpPr>
        <p:spPr>
          <a:xfrm>
            <a:off x="1602442" y="593229"/>
            <a:ext cx="4259658" cy="857250"/>
          </a:xfrm>
        </p:spPr>
        <p:txBody>
          <a:bodyPr/>
          <a:lstStyle/>
          <a:p>
            <a:r>
              <a:rPr lang="de-DE" dirty="0" smtClean="0"/>
              <a:t>Power Injector</a:t>
            </a:r>
            <a:endParaRPr lang="de-DE" dirty="0"/>
          </a:p>
        </p:txBody>
      </p:sp>
      <p:sp>
        <p:nvSpPr>
          <p:cNvPr id="10" name="Rechteck 9"/>
          <p:cNvSpPr/>
          <p:nvPr/>
        </p:nvSpPr>
        <p:spPr>
          <a:xfrm>
            <a:off x="3512615" y="3003798"/>
            <a:ext cx="3435649" cy="1747299"/>
          </a:xfrm>
          <a:prstGeom prst="rect">
            <a:avLst/>
          </a:prstGeom>
          <a:solidFill>
            <a:schemeClr val="bg1">
              <a:lumMod val="9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Textplatzhalter 4"/>
          <p:cNvSpPr>
            <a:spLocks noGrp="1"/>
          </p:cNvSpPr>
          <p:nvPr>
            <p:ph idx="1"/>
          </p:nvPr>
        </p:nvSpPr>
        <p:spPr>
          <a:xfrm>
            <a:off x="3133886" y="1023578"/>
            <a:ext cx="5038513" cy="2221273"/>
          </a:xfrm>
        </p:spPr>
        <p:txBody>
          <a:bodyPr>
            <a:normAutofit/>
          </a:bodyPr>
          <a:lstStyle/>
          <a:p>
            <a:r>
              <a:rPr lang="de-DE" sz="1800" dirty="0">
                <a:solidFill>
                  <a:schemeClr val="tx1">
                    <a:lumMod val="75000"/>
                    <a:lumOff val="25000"/>
                  </a:schemeClr>
                </a:solidFill>
              </a:rPr>
              <a:t>Characteristics</a:t>
            </a:r>
          </a:p>
          <a:p>
            <a:pPr lvl="1"/>
            <a:r>
              <a:rPr lang="de-DE" dirty="0" smtClean="0">
                <a:solidFill>
                  <a:schemeClr val="tx1">
                    <a:lumMod val="75000"/>
                    <a:lumOff val="25000"/>
                  </a:schemeClr>
                </a:solidFill>
              </a:rPr>
              <a:t>8 address positions by rotary switch</a:t>
            </a:r>
          </a:p>
          <a:p>
            <a:pPr lvl="1"/>
            <a:r>
              <a:rPr lang="de-DE" dirty="0" smtClean="0">
                <a:solidFill>
                  <a:schemeClr val="tx1">
                    <a:lumMod val="75000"/>
                    <a:lumOff val="25000"/>
                  </a:schemeClr>
                </a:solidFill>
              </a:rPr>
              <a:t>1 Power Supply input</a:t>
            </a:r>
            <a:endParaRPr lang="de-DE" dirty="0">
              <a:solidFill>
                <a:schemeClr val="tx1">
                  <a:lumMod val="75000"/>
                  <a:lumOff val="25000"/>
                </a:schemeClr>
              </a:solidFill>
            </a:endParaRPr>
          </a:p>
          <a:p>
            <a:pPr lvl="1"/>
            <a:r>
              <a:rPr lang="de-DE" dirty="0" smtClean="0">
                <a:solidFill>
                  <a:schemeClr val="tx1">
                    <a:lumMod val="75000"/>
                    <a:lumOff val="25000"/>
                  </a:schemeClr>
                </a:solidFill>
              </a:rPr>
              <a:t>Staus LED &amp; O3BUS LED</a:t>
            </a:r>
            <a:endParaRPr lang="de-DE" dirty="0">
              <a:solidFill>
                <a:schemeClr val="tx1">
                  <a:lumMod val="75000"/>
                  <a:lumOff val="25000"/>
                </a:schemeClr>
              </a:solidFill>
            </a:endParaRPr>
          </a:p>
          <a:p>
            <a:pPr lvl="1"/>
            <a:r>
              <a:rPr lang="de-DE" dirty="0" smtClean="0">
                <a:solidFill>
                  <a:schemeClr val="tx1">
                    <a:lumMod val="75000"/>
                    <a:lumOff val="25000"/>
                  </a:schemeClr>
                </a:solidFill>
              </a:rPr>
              <a:t>1 O3BUS 3 pin connection</a:t>
            </a:r>
          </a:p>
          <a:p>
            <a:pPr lvl="1"/>
            <a:r>
              <a:rPr lang="de-DE" dirty="0" smtClean="0">
                <a:solidFill>
                  <a:schemeClr val="tx1">
                    <a:lumMod val="75000"/>
                    <a:lumOff val="25000"/>
                  </a:schemeClr>
                </a:solidFill>
              </a:rPr>
              <a:t>2 Power Supply outputs</a:t>
            </a:r>
          </a:p>
          <a:p>
            <a:pPr lvl="1"/>
            <a:r>
              <a:rPr lang="de-DE" sz="1350" dirty="0" smtClean="0">
                <a:solidFill>
                  <a:schemeClr val="tx1">
                    <a:lumMod val="75000"/>
                    <a:lumOff val="25000"/>
                  </a:schemeClr>
                </a:solidFill>
              </a:rPr>
              <a:t>Built-in O3BUS termination</a:t>
            </a:r>
            <a:endParaRPr lang="de-DE" sz="1350" dirty="0"/>
          </a:p>
          <a:p>
            <a:pPr lvl="1"/>
            <a:endParaRPr lang="de-DE" dirty="0" smtClean="0">
              <a:solidFill>
                <a:schemeClr val="tx1">
                  <a:lumMod val="75000"/>
                  <a:lumOff val="25000"/>
                </a:schemeClr>
              </a:solidFill>
            </a:endParaRPr>
          </a:p>
        </p:txBody>
      </p:sp>
      <p:sp>
        <p:nvSpPr>
          <p:cNvPr id="13" name="Textplatzhalter 4"/>
          <p:cNvSpPr txBox="1">
            <a:spLocks/>
          </p:cNvSpPr>
          <p:nvPr/>
        </p:nvSpPr>
        <p:spPr>
          <a:xfrm>
            <a:off x="360596" y="1588329"/>
            <a:ext cx="3215260" cy="1404156"/>
          </a:xfrm>
        </p:spPr>
        <p:txBody>
          <a:bodyPr>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lumMod val="50000"/>
                    <a:lumOff val="50000"/>
                  </a:schemeClr>
                </a:solidFill>
                <a:latin typeface="+mn-lt"/>
                <a:ea typeface="+mn-ea"/>
                <a:cs typeface="+mn-cs"/>
              </a:defRPr>
            </a:lvl1pPr>
            <a:lvl2pPr marL="557213" indent="-214313" algn="l" defTabSz="914400" rtl="0" eaLnBrk="1" latinLnBrk="0" hangingPunct="1">
              <a:spcBef>
                <a:spcPct val="20000"/>
              </a:spcBef>
              <a:buFontTx/>
              <a:buBlip>
                <a:blip r:embed="rId4"/>
              </a:buBlip>
              <a:defRPr sz="15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dirty="0" smtClean="0">
                <a:solidFill>
                  <a:schemeClr val="tx1">
                    <a:lumMod val="75000"/>
                    <a:lumOff val="25000"/>
                  </a:schemeClr>
                </a:solidFill>
              </a:rPr>
              <a:t>Benefits</a:t>
            </a:r>
          </a:p>
          <a:p>
            <a:pPr lvl="1"/>
            <a:r>
              <a:rPr lang="de-DE" dirty="0" smtClean="0">
                <a:solidFill>
                  <a:schemeClr val="tx1">
                    <a:lumMod val="75000"/>
                    <a:lumOff val="25000"/>
                  </a:schemeClr>
                </a:solidFill>
              </a:rPr>
              <a:t>Connect more modules to controller</a:t>
            </a:r>
          </a:p>
          <a:p>
            <a:pPr lvl="1"/>
            <a:r>
              <a:rPr lang="de-DE" sz="1350" dirty="0" smtClean="0">
                <a:solidFill>
                  <a:schemeClr val="tx1">
                    <a:lumMod val="75000"/>
                    <a:lumOff val="25000"/>
                  </a:schemeClr>
                </a:solidFill>
              </a:rPr>
              <a:t>Mount I/O remote from the controller</a:t>
            </a:r>
            <a:endParaRPr lang="de-DE" sz="1350" dirty="0" smtClean="0"/>
          </a:p>
          <a:p>
            <a:pPr lvl="1"/>
            <a:endParaRPr lang="de-DE" dirty="0" smtClean="0">
              <a:solidFill>
                <a:schemeClr val="tx1">
                  <a:lumMod val="75000"/>
                  <a:lumOff val="25000"/>
                </a:schemeClr>
              </a:solidFill>
            </a:endParaRPr>
          </a:p>
        </p:txBody>
      </p:sp>
      <p:sp>
        <p:nvSpPr>
          <p:cNvPr id="2" name="Explosion 2 1"/>
          <p:cNvSpPr/>
          <p:nvPr/>
        </p:nvSpPr>
        <p:spPr>
          <a:xfrm>
            <a:off x="4391980" y="87474"/>
            <a:ext cx="2736304" cy="118813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New 2019 Q1</a:t>
            </a:r>
            <a:endParaRPr lang="en-US" dirty="0"/>
          </a:p>
        </p:txBody>
      </p:sp>
    </p:spTree>
    <p:extLst>
      <p:ext uri="{BB962C8B-B14F-4D97-AF65-F5344CB8AC3E}">
        <p14:creationId xmlns:p14="http://schemas.microsoft.com/office/powerpoint/2010/main" val="395717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1669496" y="396876"/>
            <a:ext cx="5411390" cy="431800"/>
          </a:xfrm>
        </p:spPr>
        <p:txBody>
          <a:bodyPr>
            <a:normAutofit fontScale="90000"/>
          </a:bodyPr>
          <a:lstStyle/>
          <a:p>
            <a:r>
              <a:rPr lang="en-US" dirty="0" smtClean="0"/>
              <a:t>Room Applications</a:t>
            </a:r>
            <a:endParaRPr lang="en-US" dirty="0"/>
          </a:p>
        </p:txBody>
      </p:sp>
      <p:grpSp>
        <p:nvGrpSpPr>
          <p:cNvPr id="31" name="Group 30"/>
          <p:cNvGrpSpPr/>
          <p:nvPr/>
        </p:nvGrpSpPr>
        <p:grpSpPr>
          <a:xfrm>
            <a:off x="1419409" y="1066861"/>
            <a:ext cx="1637557" cy="2948495"/>
            <a:chOff x="2190470" y="742471"/>
            <a:chExt cx="2183409" cy="2948495"/>
          </a:xfrm>
        </p:grpSpPr>
        <p:sp>
          <p:nvSpPr>
            <p:cNvPr id="61" name="Content Placeholder 1"/>
            <p:cNvSpPr txBox="1">
              <a:spLocks/>
            </p:cNvSpPr>
            <p:nvPr/>
          </p:nvSpPr>
          <p:spPr>
            <a:xfrm>
              <a:off x="2296797" y="742471"/>
              <a:ext cx="1850786" cy="1302906"/>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3"/>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50" b="1" dirty="0">
                  <a:solidFill>
                    <a:schemeClr val="tx1"/>
                  </a:solidFill>
                </a:rPr>
                <a:t>Larger Room</a:t>
              </a:r>
            </a:p>
            <a:p>
              <a:pPr marL="128588" indent="-128588">
                <a:buFont typeface="Arial" panose="020B0604020202020204" pitchFamily="34" charset="0"/>
                <a:buChar char="•"/>
              </a:pPr>
              <a:r>
                <a:rPr lang="en-US" sz="1200" dirty="0">
                  <a:solidFill>
                    <a:schemeClr val="tx1"/>
                  </a:solidFill>
                </a:rPr>
                <a:t>HVAC</a:t>
              </a:r>
            </a:p>
            <a:p>
              <a:pPr marL="128588" indent="-128588">
                <a:buFont typeface="Arial" panose="020B0604020202020204" pitchFamily="34" charset="0"/>
                <a:buChar char="•"/>
              </a:pPr>
              <a:r>
                <a:rPr lang="en-US" sz="1200" dirty="0">
                  <a:solidFill>
                    <a:schemeClr val="tx1"/>
                  </a:solidFill>
                </a:rPr>
                <a:t>Light, Blinds</a:t>
              </a:r>
            </a:p>
          </p:txBody>
        </p:sp>
        <p:sp>
          <p:nvSpPr>
            <p:cNvPr id="15" name="Content Placeholder 1"/>
            <p:cNvSpPr txBox="1">
              <a:spLocks/>
            </p:cNvSpPr>
            <p:nvPr/>
          </p:nvSpPr>
          <p:spPr>
            <a:xfrm>
              <a:off x="2190470" y="2388060"/>
              <a:ext cx="2183409" cy="1302906"/>
            </a:xfrm>
            <a:prstGeom prst="rect">
              <a:avLst/>
            </a:prstGeom>
          </p:spPr>
          <p:txBody>
            <a:bodyPr vert="horz" lIns="68580" tIns="34290" rIns="68580" bIns="34290" rtlCol="0">
              <a:normAutofit/>
            </a:bodyPr>
            <a:lstStyle>
              <a:lvl1pPr marL="0" indent="0" algn="l" defTabSz="914400" rtl="0" eaLnBrk="1" latinLnBrk="0" hangingPunct="1">
                <a:spcBef>
                  <a:spcPct val="20000"/>
                </a:spcBef>
                <a:buFontTx/>
                <a:buNone/>
                <a:defRPr sz="3200" kern="1200">
                  <a:solidFill>
                    <a:schemeClr val="tx1">
                      <a:lumMod val="50000"/>
                      <a:lumOff val="50000"/>
                    </a:schemeClr>
                  </a:solidFill>
                  <a:latin typeface="Arial" pitchFamily="34" charset="0"/>
                  <a:ea typeface="+mn-ea"/>
                  <a:cs typeface="+mn-cs"/>
                </a:defRPr>
              </a:lvl1pPr>
              <a:lvl2pPr marL="742950" indent="-285750" algn="l" defTabSz="914400" rtl="0" eaLnBrk="1" latinLnBrk="0" hangingPunct="1">
                <a:spcBef>
                  <a:spcPct val="20000"/>
                </a:spcBef>
                <a:buFontTx/>
                <a:buBlip>
                  <a:blip r:embed="rId3"/>
                </a:buBlip>
                <a:defRPr sz="2000" kern="1200">
                  <a:solidFill>
                    <a:schemeClr val="tx1">
                      <a:lumMod val="50000"/>
                      <a:lumOff val="50000"/>
                    </a:schemeClr>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50" b="1" dirty="0">
                  <a:solidFill>
                    <a:schemeClr val="tx1"/>
                  </a:solidFill>
                </a:rPr>
                <a:t>Multiple Rooms</a:t>
              </a:r>
            </a:p>
            <a:p>
              <a:pPr marL="128588" indent="-128588">
                <a:buFont typeface="Arial" panose="020B0604020202020204" pitchFamily="34" charset="0"/>
                <a:buChar char="•"/>
              </a:pPr>
              <a:r>
                <a:rPr lang="en-US" sz="1200" dirty="0">
                  <a:solidFill>
                    <a:schemeClr val="tx1"/>
                  </a:solidFill>
                </a:rPr>
                <a:t>HVAC</a:t>
              </a:r>
            </a:p>
            <a:p>
              <a:pPr marL="128588" indent="-128588">
                <a:buFont typeface="Arial" panose="020B0604020202020204" pitchFamily="34" charset="0"/>
                <a:buChar char="•"/>
              </a:pPr>
              <a:r>
                <a:rPr lang="en-US" sz="1200" dirty="0">
                  <a:solidFill>
                    <a:schemeClr val="tx1"/>
                  </a:solidFill>
                </a:rPr>
                <a:t>Light, Blinds</a:t>
              </a:r>
            </a:p>
          </p:txBody>
        </p:sp>
      </p:grpSp>
      <p:grpSp>
        <p:nvGrpSpPr>
          <p:cNvPr id="2" name="Group 1"/>
          <p:cNvGrpSpPr/>
          <p:nvPr/>
        </p:nvGrpSpPr>
        <p:grpSpPr>
          <a:xfrm>
            <a:off x="3448783" y="2829090"/>
            <a:ext cx="2907278" cy="1193746"/>
            <a:chOff x="882280" y="2108420"/>
            <a:chExt cx="6410391" cy="3451749"/>
          </a:xfrm>
        </p:grpSpPr>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280" y="2108420"/>
              <a:ext cx="6410391" cy="345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11842" y="3487929"/>
              <a:ext cx="552893" cy="346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4890977" y="4162651"/>
              <a:ext cx="834655" cy="346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711842" y="3487927"/>
              <a:ext cx="786809" cy="500593"/>
            </a:xfrm>
            <a:prstGeom prst="rect">
              <a:avLst/>
            </a:prstGeom>
            <a:noFill/>
          </p:spPr>
          <p:txBody>
            <a:bodyPr wrap="square" rtlCol="0">
              <a:spAutoFit/>
            </a:bodyPr>
            <a:lstStyle/>
            <a:p>
              <a:r>
                <a:rPr lang="en-US" sz="525" dirty="0">
                  <a:solidFill>
                    <a:schemeClr val="bg1">
                      <a:lumMod val="75000"/>
                    </a:schemeClr>
                  </a:solidFill>
                </a:rPr>
                <a:t>CPU</a:t>
              </a:r>
            </a:p>
          </p:txBody>
        </p:sp>
        <p:sp>
          <p:nvSpPr>
            <p:cNvPr id="10" name="TextBox 9"/>
            <p:cNvSpPr txBox="1"/>
            <p:nvPr/>
          </p:nvSpPr>
          <p:spPr>
            <a:xfrm>
              <a:off x="4859670" y="4139683"/>
              <a:ext cx="865962" cy="433848"/>
            </a:xfrm>
            <a:prstGeom prst="rect">
              <a:avLst/>
            </a:prstGeom>
            <a:noFill/>
          </p:spPr>
          <p:txBody>
            <a:bodyPr wrap="square" rtlCol="0">
              <a:spAutoFit/>
            </a:bodyPr>
            <a:lstStyle/>
            <a:p>
              <a:r>
                <a:rPr lang="en-US" sz="375" dirty="0">
                  <a:solidFill>
                    <a:schemeClr val="bg1">
                      <a:lumMod val="75000"/>
                    </a:schemeClr>
                  </a:solidFill>
                </a:rPr>
                <a:t>PWR INJ</a:t>
              </a:r>
            </a:p>
          </p:txBody>
        </p:sp>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5632" y="4100023"/>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7292" y="4100023"/>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952" y="4100023"/>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923" y="3398810"/>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010" y="3398810"/>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670" y="3383415"/>
              <a:ext cx="221660" cy="6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2105246" y="3834294"/>
              <a:ext cx="0" cy="1746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105246" y="3985957"/>
              <a:ext cx="2833577" cy="229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90612" y="4702565"/>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00260" y="4702564"/>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09908" y="4702564"/>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603358" y="4706931"/>
              <a:ext cx="192497"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84401" y="3115704"/>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0060" y="3115703"/>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10148" y="3154518"/>
              <a:ext cx="159044" cy="267711"/>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836462" y="3641656"/>
              <a:ext cx="173446" cy="47336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026814" y="3626657"/>
              <a:ext cx="173446" cy="47336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05497" y="3537141"/>
              <a:ext cx="1404411" cy="89516"/>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105246" y="3997441"/>
              <a:ext cx="264635" cy="35784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335692" y="3983727"/>
              <a:ext cx="264635" cy="35784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795628" y="4008925"/>
              <a:ext cx="798177" cy="435484"/>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38823" y="3997441"/>
              <a:ext cx="0" cy="174630"/>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6898" y="984648"/>
            <a:ext cx="2543644" cy="177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9004" y="984647"/>
            <a:ext cx="116006" cy="31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8957" y="984647"/>
            <a:ext cx="116006" cy="31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5368" y="2170510"/>
            <a:ext cx="116006" cy="31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7928" y="2042835"/>
            <a:ext cx="449385" cy="44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16125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33" y="349317"/>
            <a:ext cx="5203255" cy="663850"/>
          </a:xfrm>
        </p:spPr>
        <p:txBody>
          <a:bodyPr/>
          <a:lstStyle/>
          <a:p>
            <a:r>
              <a:rPr lang="en-CA" dirty="0" smtClean="0"/>
              <a:t>O3-DIN-ACCESS </a:t>
            </a:r>
            <a:r>
              <a:rPr lang="en-US" dirty="0" smtClean="0"/>
              <a:t>Module</a:t>
            </a:r>
            <a:endParaRPr lang="en-US" dirty="0"/>
          </a:p>
        </p:txBody>
      </p:sp>
      <p:sp>
        <p:nvSpPr>
          <p:cNvPr id="4" name="Text Placeholder 3"/>
          <p:cNvSpPr>
            <a:spLocks noGrp="1"/>
          </p:cNvSpPr>
          <p:nvPr>
            <p:ph type="body" sz="quarter" idx="11"/>
          </p:nvPr>
        </p:nvSpPr>
        <p:spPr>
          <a:xfrm>
            <a:off x="390538" y="892275"/>
            <a:ext cx="6171059" cy="4090768"/>
          </a:xfrm>
        </p:spPr>
        <p:txBody>
          <a:bodyPr>
            <a:normAutofit/>
          </a:bodyPr>
          <a:lstStyle/>
          <a:p>
            <a:r>
              <a:rPr lang="en-US" dirty="0" smtClean="0"/>
              <a:t>IO interface </a:t>
            </a:r>
            <a:r>
              <a:rPr lang="en-US" dirty="0"/>
              <a:t>for a typical single door / </a:t>
            </a:r>
            <a:r>
              <a:rPr lang="en-US" dirty="0" smtClean="0"/>
              <a:t>credential reader</a:t>
            </a:r>
          </a:p>
          <a:p>
            <a:r>
              <a:rPr lang="en-US" dirty="0"/>
              <a:t>IO specific to access control application</a:t>
            </a:r>
          </a:p>
          <a:p>
            <a:pPr lvl="1"/>
            <a:r>
              <a:rPr lang="en-US" dirty="0" err="1"/>
              <a:t>Wiegand</a:t>
            </a:r>
            <a:r>
              <a:rPr lang="en-US" dirty="0"/>
              <a:t> </a:t>
            </a:r>
            <a:r>
              <a:rPr lang="en-US" dirty="0" smtClean="0"/>
              <a:t>input </a:t>
            </a:r>
            <a:r>
              <a:rPr lang="en-US" dirty="0"/>
              <a:t>with LED output</a:t>
            </a:r>
          </a:p>
          <a:p>
            <a:pPr lvl="2"/>
            <a:r>
              <a:rPr lang="en-US" dirty="0"/>
              <a:t>26 bit</a:t>
            </a:r>
          </a:p>
          <a:p>
            <a:pPr lvl="2"/>
            <a:r>
              <a:rPr lang="en-US" dirty="0"/>
              <a:t>37 </a:t>
            </a:r>
            <a:r>
              <a:rPr lang="en-US" dirty="0" smtClean="0"/>
              <a:t>bit</a:t>
            </a:r>
          </a:p>
          <a:p>
            <a:pPr lvl="2"/>
            <a:r>
              <a:rPr lang="en-US" dirty="0" smtClean="0"/>
              <a:t>37 </a:t>
            </a:r>
            <a:r>
              <a:rPr lang="en-US" dirty="0"/>
              <a:t>bit facility </a:t>
            </a:r>
          </a:p>
          <a:p>
            <a:pPr lvl="2"/>
            <a:r>
              <a:rPr lang="en-US" dirty="0"/>
              <a:t>Simple </a:t>
            </a:r>
            <a:r>
              <a:rPr lang="en-US" dirty="0" smtClean="0"/>
              <a:t>32</a:t>
            </a:r>
          </a:p>
          <a:p>
            <a:pPr lvl="1"/>
            <a:r>
              <a:rPr lang="en-US" dirty="0" smtClean="0">
                <a:solidFill>
                  <a:srgbClr val="00B050"/>
                </a:solidFill>
              </a:rPr>
              <a:t>Supervised </a:t>
            </a:r>
            <a:r>
              <a:rPr lang="en-US" dirty="0">
                <a:solidFill>
                  <a:srgbClr val="00B050"/>
                </a:solidFill>
              </a:rPr>
              <a:t>input </a:t>
            </a:r>
            <a:r>
              <a:rPr lang="en-US" dirty="0" smtClean="0">
                <a:solidFill>
                  <a:srgbClr val="00B050"/>
                </a:solidFill>
              </a:rPr>
              <a:t>circuits - Door Contact and RTE</a:t>
            </a:r>
            <a:endParaRPr lang="en-US" dirty="0">
              <a:solidFill>
                <a:srgbClr val="00B050"/>
              </a:solidFill>
            </a:endParaRPr>
          </a:p>
          <a:p>
            <a:pPr lvl="1"/>
            <a:r>
              <a:rPr lang="en-US" dirty="0" smtClean="0"/>
              <a:t>Door </a:t>
            </a:r>
            <a:r>
              <a:rPr lang="en-US" dirty="0"/>
              <a:t>lock </a:t>
            </a:r>
            <a:r>
              <a:rPr lang="en-US" dirty="0" smtClean="0"/>
              <a:t>outputs</a:t>
            </a:r>
          </a:p>
          <a:p>
            <a:pPr lvl="1"/>
            <a:r>
              <a:rPr lang="en-US" dirty="0">
                <a:solidFill>
                  <a:srgbClr val="00B050"/>
                </a:solidFill>
              </a:rPr>
              <a:t>12V/24V power output </a:t>
            </a:r>
            <a:endParaRPr lang="en-US" dirty="0" smtClean="0">
              <a:solidFill>
                <a:srgbClr val="00B050"/>
              </a:solidFill>
            </a:endParaRPr>
          </a:p>
          <a:p>
            <a:pPr lvl="1"/>
            <a:r>
              <a:rPr lang="en-US" dirty="0">
                <a:solidFill>
                  <a:srgbClr val="00B050"/>
                </a:solidFill>
              </a:rPr>
              <a:t>Additional Universal </a:t>
            </a:r>
            <a:r>
              <a:rPr lang="en-US" dirty="0" smtClean="0">
                <a:solidFill>
                  <a:srgbClr val="00B050"/>
                </a:solidFill>
              </a:rPr>
              <a:t>IO - </a:t>
            </a:r>
            <a:r>
              <a:rPr lang="en-US" dirty="0">
                <a:solidFill>
                  <a:srgbClr val="00B050"/>
                </a:solidFill>
              </a:rPr>
              <a:t>Software </a:t>
            </a:r>
            <a:r>
              <a:rPr lang="en-US" dirty="0" smtClean="0">
                <a:solidFill>
                  <a:srgbClr val="00B050"/>
                </a:solidFill>
              </a:rPr>
              <a:t>configurable</a:t>
            </a:r>
            <a:endParaRPr lang="en-US" dirty="0">
              <a:solidFill>
                <a:srgbClr val="00B050"/>
              </a:solidFill>
            </a:endParaRPr>
          </a:p>
          <a:p>
            <a:r>
              <a:rPr lang="en-US" dirty="0" smtClean="0">
                <a:solidFill>
                  <a:srgbClr val="00B050"/>
                </a:solidFill>
              </a:rPr>
              <a:t>Supports multi-format reader </a:t>
            </a:r>
            <a:r>
              <a:rPr lang="en-US" dirty="0" smtClean="0"/>
              <a:t>from one input interface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7751" t="4951" r="27374"/>
          <a:stretch/>
        </p:blipFill>
        <p:spPr>
          <a:xfrm>
            <a:off x="7031303" y="997217"/>
            <a:ext cx="2245912" cy="3880884"/>
          </a:xfrm>
          <a:prstGeom prst="rect">
            <a:avLst/>
          </a:prstGeom>
        </p:spPr>
      </p:pic>
      <p:sp>
        <p:nvSpPr>
          <p:cNvPr id="15" name="TextBox 14"/>
          <p:cNvSpPr txBox="1"/>
          <p:nvPr/>
        </p:nvSpPr>
        <p:spPr>
          <a:xfrm>
            <a:off x="7436531" y="4852722"/>
            <a:ext cx="901209" cy="246221"/>
          </a:xfrm>
          <a:prstGeom prst="rect">
            <a:avLst/>
          </a:prstGeom>
          <a:noFill/>
        </p:spPr>
        <p:txBody>
          <a:bodyPr wrap="none" rtlCol="0">
            <a:spAutoFit/>
          </a:bodyPr>
          <a:lstStyle/>
          <a:p>
            <a:r>
              <a:rPr lang="en-US" sz="1000" b="1" dirty="0"/>
              <a:t>Card reader</a:t>
            </a:r>
          </a:p>
        </p:txBody>
      </p:sp>
      <p:sp>
        <p:nvSpPr>
          <p:cNvPr id="16" name="Right Brace 15"/>
          <p:cNvSpPr/>
          <p:nvPr/>
        </p:nvSpPr>
        <p:spPr>
          <a:xfrm rot="5400000">
            <a:off x="7731613" y="4344520"/>
            <a:ext cx="196703" cy="648586"/>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7" name="Right Brace 16"/>
          <p:cNvSpPr/>
          <p:nvPr/>
        </p:nvSpPr>
        <p:spPr>
          <a:xfrm rot="5400000">
            <a:off x="8456400" y="4330578"/>
            <a:ext cx="196703" cy="648586"/>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p:sp>
        <p:nvSpPr>
          <p:cNvPr id="18" name="TextBox 17"/>
          <p:cNvSpPr txBox="1"/>
          <p:nvPr/>
        </p:nvSpPr>
        <p:spPr>
          <a:xfrm>
            <a:off x="8353855" y="4864913"/>
            <a:ext cx="447558" cy="246221"/>
          </a:xfrm>
          <a:prstGeom prst="rect">
            <a:avLst/>
          </a:prstGeom>
          <a:noFill/>
        </p:spPr>
        <p:txBody>
          <a:bodyPr wrap="none" rtlCol="0">
            <a:spAutoFit/>
          </a:bodyPr>
          <a:lstStyle/>
          <a:p>
            <a:r>
              <a:rPr lang="en-US" sz="1000" b="1" dirty="0"/>
              <a:t>REX</a:t>
            </a:r>
          </a:p>
        </p:txBody>
      </p:sp>
      <p:sp>
        <p:nvSpPr>
          <p:cNvPr id="19" name="TextBox 18"/>
          <p:cNvSpPr txBox="1"/>
          <p:nvPr/>
        </p:nvSpPr>
        <p:spPr>
          <a:xfrm>
            <a:off x="7225115" y="430578"/>
            <a:ext cx="665567" cy="230832"/>
          </a:xfrm>
          <a:prstGeom prst="rect">
            <a:avLst/>
          </a:prstGeom>
          <a:noFill/>
        </p:spPr>
        <p:txBody>
          <a:bodyPr wrap="none" rtlCol="0">
            <a:spAutoFit/>
          </a:bodyPr>
          <a:lstStyle/>
          <a:p>
            <a:r>
              <a:rPr lang="en-US" sz="900" b="1" dirty="0"/>
              <a:t>Power in</a:t>
            </a:r>
          </a:p>
        </p:txBody>
      </p:sp>
      <p:sp>
        <p:nvSpPr>
          <p:cNvPr id="20" name="TextBox 19"/>
          <p:cNvSpPr txBox="1"/>
          <p:nvPr/>
        </p:nvSpPr>
        <p:spPr>
          <a:xfrm>
            <a:off x="7783555" y="676810"/>
            <a:ext cx="453970" cy="369332"/>
          </a:xfrm>
          <a:prstGeom prst="rect">
            <a:avLst/>
          </a:prstGeom>
          <a:noFill/>
        </p:spPr>
        <p:txBody>
          <a:bodyPr wrap="none" rtlCol="0">
            <a:spAutoFit/>
          </a:bodyPr>
          <a:lstStyle/>
          <a:p>
            <a:r>
              <a:rPr lang="en-US" sz="900" b="1" dirty="0"/>
              <a:t>Door</a:t>
            </a:r>
          </a:p>
          <a:p>
            <a:r>
              <a:rPr lang="en-US" sz="900" b="1" dirty="0"/>
              <a:t>lock</a:t>
            </a:r>
          </a:p>
        </p:txBody>
      </p:sp>
      <p:sp>
        <p:nvSpPr>
          <p:cNvPr id="21" name="TextBox 20"/>
          <p:cNvSpPr txBox="1"/>
          <p:nvPr/>
        </p:nvSpPr>
        <p:spPr>
          <a:xfrm>
            <a:off x="7987459" y="343010"/>
            <a:ext cx="595035" cy="369332"/>
          </a:xfrm>
          <a:prstGeom prst="rect">
            <a:avLst/>
          </a:prstGeom>
          <a:noFill/>
          <a:ln>
            <a:noFill/>
          </a:ln>
        </p:spPr>
        <p:txBody>
          <a:bodyPr wrap="none" rtlCol="0">
            <a:spAutoFit/>
          </a:bodyPr>
          <a:lstStyle/>
          <a:p>
            <a:r>
              <a:rPr lang="en-US" sz="900" b="1" dirty="0"/>
              <a:t>Door </a:t>
            </a:r>
          </a:p>
          <a:p>
            <a:r>
              <a:rPr lang="en-US" sz="900" b="1" dirty="0"/>
              <a:t>contact</a:t>
            </a:r>
          </a:p>
        </p:txBody>
      </p:sp>
      <p:cxnSp>
        <p:nvCxnSpPr>
          <p:cNvPr id="22" name="Straight Connector 21"/>
          <p:cNvCxnSpPr/>
          <p:nvPr/>
        </p:nvCxnSpPr>
        <p:spPr>
          <a:xfrm>
            <a:off x="7505672" y="667731"/>
            <a:ext cx="0" cy="1517259"/>
          </a:xfrm>
          <a:prstGeom prst="line">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22879" y="678140"/>
            <a:ext cx="704039" cy="369332"/>
          </a:xfrm>
          <a:prstGeom prst="rect">
            <a:avLst/>
          </a:prstGeom>
          <a:noFill/>
          <a:ln>
            <a:noFill/>
          </a:ln>
        </p:spPr>
        <p:txBody>
          <a:bodyPr wrap="none" rtlCol="0">
            <a:spAutoFit/>
          </a:bodyPr>
          <a:lstStyle/>
          <a:p>
            <a:r>
              <a:rPr lang="en-US" sz="900" b="1" dirty="0"/>
              <a:t>Universal</a:t>
            </a:r>
          </a:p>
          <a:p>
            <a:pPr algn="ctr"/>
            <a:r>
              <a:rPr lang="en-US" sz="900" b="1" dirty="0"/>
              <a:t>point</a:t>
            </a:r>
          </a:p>
        </p:txBody>
      </p:sp>
      <p:cxnSp>
        <p:nvCxnSpPr>
          <p:cNvPr id="24" name="Straight Connector 23"/>
          <p:cNvCxnSpPr/>
          <p:nvPr/>
        </p:nvCxnSpPr>
        <p:spPr>
          <a:xfrm>
            <a:off x="8245494" y="715969"/>
            <a:ext cx="5987" cy="1469021"/>
          </a:xfrm>
          <a:prstGeom prst="line">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962095" y="1053826"/>
            <a:ext cx="11934" cy="1106266"/>
          </a:xfrm>
          <a:prstGeom prst="line">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3" idx="2"/>
          </p:cNvCxnSpPr>
          <p:nvPr/>
        </p:nvCxnSpPr>
        <p:spPr>
          <a:xfrm>
            <a:off x="8692231" y="1001306"/>
            <a:ext cx="19058" cy="1131164"/>
          </a:xfrm>
          <a:prstGeom prst="line">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Explosion 2 26"/>
          <p:cNvSpPr/>
          <p:nvPr/>
        </p:nvSpPr>
        <p:spPr>
          <a:xfrm>
            <a:off x="4341356" y="1809973"/>
            <a:ext cx="2736304" cy="118813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New 2019 Q1</a:t>
            </a:r>
            <a:endParaRPr lang="en-US" dirty="0"/>
          </a:p>
        </p:txBody>
      </p:sp>
    </p:spTree>
    <p:extLst>
      <p:ext uri="{BB962C8B-B14F-4D97-AF65-F5344CB8AC3E}">
        <p14:creationId xmlns:p14="http://schemas.microsoft.com/office/powerpoint/2010/main" val="930300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50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576" y="1529722"/>
            <a:ext cx="1839191" cy="162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descr="C:\Projects\IRC\IRC-CPU-4Modules-3DShad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560" y="1334881"/>
            <a:ext cx="3834668" cy="21570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578" y="4082277"/>
            <a:ext cx="646678" cy="897223"/>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2501" y="3438425"/>
            <a:ext cx="660083" cy="400860"/>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9651" y="3396698"/>
            <a:ext cx="462725" cy="484318"/>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3284" y="4127072"/>
            <a:ext cx="453992" cy="668454"/>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64" y="3751106"/>
            <a:ext cx="1153005" cy="234577"/>
          </a:xfrm>
          <a:prstGeom prst="rect">
            <a:avLst/>
          </a:prstGeom>
        </p:spPr>
      </p:pic>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0488" y="1903954"/>
            <a:ext cx="651087" cy="390652"/>
          </a:xfrm>
          <a:prstGeom prst="rect">
            <a:avLst/>
          </a:prstGeom>
        </p:spPr>
      </p:pic>
      <p:pic>
        <p:nvPicPr>
          <p:cNvPr id="64" name="Picture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16640" y="2918196"/>
            <a:ext cx="942413" cy="386559"/>
          </a:xfrm>
          <a:prstGeom prst="rect">
            <a:avLst/>
          </a:prstGeom>
        </p:spPr>
      </p:pic>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4607" y="391527"/>
            <a:ext cx="1409456" cy="704728"/>
          </a:xfrm>
          <a:prstGeom prst="rect">
            <a:avLst/>
          </a:prstGeom>
        </p:spPr>
      </p:pic>
      <p:pic>
        <p:nvPicPr>
          <p:cNvPr id="66" name="Picture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14101" y="3001084"/>
            <a:ext cx="449183" cy="449183"/>
          </a:xfrm>
          <a:prstGeom prst="rect">
            <a:avLst/>
          </a:prstGeom>
        </p:spPr>
      </p:pic>
      <p:pic>
        <p:nvPicPr>
          <p:cNvPr id="67" name="Picture 6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0257" y="3148095"/>
            <a:ext cx="476250" cy="476250"/>
          </a:xfrm>
          <a:prstGeom prst="rect">
            <a:avLst/>
          </a:prstGeom>
        </p:spPr>
      </p:pic>
      <p:cxnSp>
        <p:nvCxnSpPr>
          <p:cNvPr id="68" name="Straight Connector 67"/>
          <p:cNvCxnSpPr/>
          <p:nvPr/>
        </p:nvCxnSpPr>
        <p:spPr>
          <a:xfrm>
            <a:off x="2082794" y="1239149"/>
            <a:ext cx="105" cy="503954"/>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69" name="Straight Connector 68"/>
          <p:cNvCxnSpPr/>
          <p:nvPr/>
        </p:nvCxnSpPr>
        <p:spPr>
          <a:xfrm flipV="1">
            <a:off x="446171" y="3671559"/>
            <a:ext cx="1190766" cy="1017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70" name="TextBox 69"/>
          <p:cNvSpPr txBox="1"/>
          <p:nvPr/>
        </p:nvSpPr>
        <p:spPr>
          <a:xfrm>
            <a:off x="2246165" y="3435606"/>
            <a:ext cx="546920" cy="196195"/>
          </a:xfrm>
          <a:prstGeom prst="rect">
            <a:avLst/>
          </a:prstGeom>
          <a:noFill/>
        </p:spPr>
        <p:txBody>
          <a:bodyPr wrap="none" lIns="34278" tIns="17139" rIns="34278" bIns="17139" rtlCol="0">
            <a:spAutoFit/>
          </a:bodyPr>
          <a:lstStyle/>
          <a:p>
            <a:pPr defTabSz="514170"/>
            <a:r>
              <a:rPr lang="en-US" sz="1050" dirty="0">
                <a:solidFill>
                  <a:prstClr val="black"/>
                </a:solidFill>
                <a:latin typeface="Calibri"/>
              </a:rPr>
              <a:t>Ethernet</a:t>
            </a:r>
          </a:p>
        </p:txBody>
      </p:sp>
      <p:cxnSp>
        <p:nvCxnSpPr>
          <p:cNvPr id="71" name="Straight Connector 70"/>
          <p:cNvCxnSpPr/>
          <p:nvPr/>
        </p:nvCxnSpPr>
        <p:spPr>
          <a:xfrm flipH="1">
            <a:off x="1636944" y="3051739"/>
            <a:ext cx="1" cy="61981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72" name="Straight Connector 71"/>
          <p:cNvCxnSpPr/>
          <p:nvPr/>
        </p:nvCxnSpPr>
        <p:spPr>
          <a:xfrm>
            <a:off x="1792965" y="3056816"/>
            <a:ext cx="0" cy="597858"/>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73" name="Straight Connector 72"/>
          <p:cNvCxnSpPr/>
          <p:nvPr/>
        </p:nvCxnSpPr>
        <p:spPr>
          <a:xfrm flipV="1">
            <a:off x="1792965" y="3654688"/>
            <a:ext cx="1190766" cy="1017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74" name="Straight Connector 73"/>
          <p:cNvCxnSpPr/>
          <p:nvPr/>
        </p:nvCxnSpPr>
        <p:spPr>
          <a:xfrm flipH="1">
            <a:off x="2330444" y="954014"/>
            <a:ext cx="8241" cy="789088"/>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75" name="Straight Connector 74"/>
          <p:cNvCxnSpPr/>
          <p:nvPr/>
        </p:nvCxnSpPr>
        <p:spPr>
          <a:xfrm flipV="1">
            <a:off x="446189" y="943849"/>
            <a:ext cx="3131649" cy="1017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76" name="TextBox 75"/>
          <p:cNvSpPr txBox="1"/>
          <p:nvPr/>
        </p:nvSpPr>
        <p:spPr>
          <a:xfrm>
            <a:off x="712360" y="1030259"/>
            <a:ext cx="433108" cy="196195"/>
          </a:xfrm>
          <a:prstGeom prst="rect">
            <a:avLst/>
          </a:prstGeom>
          <a:noFill/>
        </p:spPr>
        <p:txBody>
          <a:bodyPr wrap="none" lIns="34278" tIns="17139" rIns="34278" bIns="17139" rtlCol="0">
            <a:spAutoFit/>
          </a:bodyPr>
          <a:lstStyle/>
          <a:p>
            <a:pPr defTabSz="514170"/>
            <a:r>
              <a:rPr lang="en-US" sz="1050" dirty="0">
                <a:solidFill>
                  <a:prstClr val="black"/>
                </a:solidFill>
                <a:latin typeface="Calibri"/>
              </a:rPr>
              <a:t>MS/TP</a:t>
            </a: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032" y="1280391"/>
            <a:ext cx="1053985" cy="214432"/>
          </a:xfrm>
          <a:prstGeom prst="rect">
            <a:avLst/>
          </a:prstGeom>
        </p:spPr>
      </p:pic>
      <p:cxnSp>
        <p:nvCxnSpPr>
          <p:cNvPr id="78" name="Straight Connector 77"/>
          <p:cNvCxnSpPr/>
          <p:nvPr/>
        </p:nvCxnSpPr>
        <p:spPr>
          <a:xfrm>
            <a:off x="2037470" y="3065530"/>
            <a:ext cx="5991" cy="1019488"/>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79" name="Straight Connector 78"/>
          <p:cNvCxnSpPr/>
          <p:nvPr/>
        </p:nvCxnSpPr>
        <p:spPr>
          <a:xfrm flipV="1">
            <a:off x="378782" y="4109153"/>
            <a:ext cx="1951644" cy="1017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80" name="TextBox 79"/>
          <p:cNvSpPr txBox="1"/>
          <p:nvPr/>
        </p:nvSpPr>
        <p:spPr>
          <a:xfrm>
            <a:off x="1098743" y="4127073"/>
            <a:ext cx="498830" cy="196195"/>
          </a:xfrm>
          <a:prstGeom prst="rect">
            <a:avLst/>
          </a:prstGeom>
          <a:noFill/>
        </p:spPr>
        <p:txBody>
          <a:bodyPr wrap="none" lIns="34278" tIns="17139" rIns="34278" bIns="17139" rtlCol="0">
            <a:spAutoFit/>
          </a:bodyPr>
          <a:lstStyle/>
          <a:p>
            <a:pPr defTabSz="514170"/>
            <a:r>
              <a:rPr lang="en-US" sz="1050" dirty="0" err="1">
                <a:solidFill>
                  <a:prstClr val="black"/>
                </a:solidFill>
                <a:latin typeface="Calibri"/>
              </a:rPr>
              <a:t>LINKnet</a:t>
            </a:r>
            <a:endParaRPr lang="en-US" sz="1050" dirty="0">
              <a:solidFill>
                <a:prstClr val="black"/>
              </a:solidFill>
              <a:latin typeface="Calibri"/>
            </a:endParaRPr>
          </a:p>
        </p:txBody>
      </p:sp>
      <p:cxnSp>
        <p:nvCxnSpPr>
          <p:cNvPr id="81" name="Straight Connector 80"/>
          <p:cNvCxnSpPr/>
          <p:nvPr/>
        </p:nvCxnSpPr>
        <p:spPr>
          <a:xfrm>
            <a:off x="3637949" y="3071174"/>
            <a:ext cx="8125" cy="239475"/>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82" name="Straight Connector 81"/>
          <p:cNvCxnSpPr/>
          <p:nvPr/>
        </p:nvCxnSpPr>
        <p:spPr>
          <a:xfrm flipV="1">
            <a:off x="3654503" y="3304756"/>
            <a:ext cx="2768505" cy="5896"/>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84" name="Straight Connector 83"/>
          <p:cNvCxnSpPr/>
          <p:nvPr/>
        </p:nvCxnSpPr>
        <p:spPr>
          <a:xfrm>
            <a:off x="3305392" y="3051617"/>
            <a:ext cx="38" cy="1316418"/>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cxnSp>
        <p:nvCxnSpPr>
          <p:cNvPr id="85" name="Straight Connector 84"/>
          <p:cNvCxnSpPr/>
          <p:nvPr/>
        </p:nvCxnSpPr>
        <p:spPr>
          <a:xfrm flipV="1">
            <a:off x="3305407" y="4368050"/>
            <a:ext cx="259297" cy="2141"/>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86" name="TextBox 85"/>
          <p:cNvSpPr txBox="1"/>
          <p:nvPr/>
        </p:nvSpPr>
        <p:spPr>
          <a:xfrm>
            <a:off x="3548526" y="4190416"/>
            <a:ext cx="2627939" cy="427028"/>
          </a:xfrm>
          <a:prstGeom prst="rect">
            <a:avLst/>
          </a:prstGeom>
          <a:noFill/>
        </p:spPr>
        <p:txBody>
          <a:bodyPr wrap="none" lIns="34278" tIns="17139" rIns="34278" bIns="17139" rtlCol="0">
            <a:spAutoFit/>
          </a:bodyPr>
          <a:lstStyle/>
          <a:p>
            <a:pPr defTabSz="514170"/>
            <a:r>
              <a:rPr lang="en-US" sz="1050" dirty="0">
                <a:solidFill>
                  <a:prstClr val="black"/>
                </a:solidFill>
                <a:latin typeface="Calibri"/>
              </a:rPr>
              <a:t>Universal I/O</a:t>
            </a:r>
          </a:p>
          <a:p>
            <a:pPr marL="128588" indent="-128588" defTabSz="514170">
              <a:buFont typeface="Arial" panose="020B0604020202020204" pitchFamily="34" charset="0"/>
              <a:buChar char="•"/>
            </a:pPr>
            <a:r>
              <a:rPr lang="en-US" sz="750" dirty="0">
                <a:solidFill>
                  <a:prstClr val="black"/>
                </a:solidFill>
                <a:latin typeface="Calibri"/>
              </a:rPr>
              <a:t>Inputs: 10k, 0-5VDC, 0-10VDC, 4-20mA</a:t>
            </a:r>
          </a:p>
          <a:p>
            <a:pPr marL="128588" indent="-128588" defTabSz="514170">
              <a:buFont typeface="Arial" panose="020B0604020202020204" pitchFamily="34" charset="0"/>
              <a:buChar char="•"/>
            </a:pPr>
            <a:r>
              <a:rPr lang="en-US" sz="750" dirty="0">
                <a:solidFill>
                  <a:prstClr val="black"/>
                </a:solidFill>
                <a:latin typeface="Calibri"/>
              </a:rPr>
              <a:t>Outputs:  0 to 5 V output, 0-10VDC (Source 20mA, Sink 10mA)</a:t>
            </a:r>
          </a:p>
        </p:txBody>
      </p:sp>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2375" y="3370359"/>
            <a:ext cx="1070606" cy="600471"/>
          </a:xfrm>
          <a:prstGeom prst="rect">
            <a:avLst/>
          </a:prstGeom>
        </p:spPr>
      </p:pic>
      <p:cxnSp>
        <p:nvCxnSpPr>
          <p:cNvPr id="91" name="Straight Connector 90"/>
          <p:cNvCxnSpPr/>
          <p:nvPr/>
        </p:nvCxnSpPr>
        <p:spPr>
          <a:xfrm flipV="1">
            <a:off x="378803" y="1231259"/>
            <a:ext cx="3131649" cy="10177"/>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pic>
        <p:nvPicPr>
          <p:cNvPr id="92" name="Picture 9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42909" y="3404684"/>
            <a:ext cx="573717" cy="481453"/>
          </a:xfrm>
          <a:prstGeom prst="rect">
            <a:avLst/>
          </a:prstGeom>
        </p:spPr>
      </p:pic>
      <p:pic>
        <p:nvPicPr>
          <p:cNvPr id="93"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13150" y="2748160"/>
            <a:ext cx="567115" cy="63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2584" y="976853"/>
            <a:ext cx="828675" cy="28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5" name="Straight Arrow Connector 94"/>
          <p:cNvCxnSpPr/>
          <p:nvPr/>
        </p:nvCxnSpPr>
        <p:spPr>
          <a:xfrm flipV="1">
            <a:off x="7053119" y="1743105"/>
            <a:ext cx="431063" cy="171976"/>
          </a:xfrm>
          <a:prstGeom prst="straightConnector1">
            <a:avLst/>
          </a:prstGeom>
          <a:noFill/>
          <a:ln w="9525" cap="flat" cmpd="sng" algn="ctr">
            <a:solidFill>
              <a:srgbClr val="4F81BD">
                <a:shade val="95000"/>
                <a:satMod val="105000"/>
              </a:srgbClr>
            </a:solidFill>
            <a:prstDash val="solid"/>
            <a:tailEnd type="arrow"/>
          </a:ln>
          <a:effectLst/>
        </p:spPr>
      </p:cxnSp>
      <p:sp>
        <p:nvSpPr>
          <p:cNvPr id="96" name="TextBox 95"/>
          <p:cNvSpPr txBox="1"/>
          <p:nvPr/>
        </p:nvSpPr>
        <p:spPr>
          <a:xfrm>
            <a:off x="7536836" y="3313722"/>
            <a:ext cx="1043429" cy="265445"/>
          </a:xfrm>
          <a:prstGeom prst="rect">
            <a:avLst/>
          </a:prstGeom>
          <a:noFill/>
        </p:spPr>
        <p:txBody>
          <a:bodyPr wrap="square" lIns="34278" tIns="17139" rIns="34278" bIns="17139" rtlCol="0">
            <a:spAutoFit/>
          </a:bodyPr>
          <a:lstStyle/>
          <a:p>
            <a:pPr algn="ctr" defTabSz="514170"/>
            <a:r>
              <a:rPr lang="en-US" sz="750" dirty="0">
                <a:solidFill>
                  <a:prstClr val="black"/>
                </a:solidFill>
                <a:latin typeface="Calibri"/>
              </a:rPr>
              <a:t>Occupant Comfort, Energy Saving</a:t>
            </a:r>
            <a:endParaRPr lang="en-US" sz="750" i="1" dirty="0">
              <a:solidFill>
                <a:prstClr val="black"/>
              </a:solidFill>
              <a:latin typeface="Calibri"/>
            </a:endParaRPr>
          </a:p>
        </p:txBody>
      </p:sp>
      <p:pic>
        <p:nvPicPr>
          <p:cNvPr id="97" name="Picture 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05056" y="897789"/>
            <a:ext cx="198944" cy="41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Box 97"/>
          <p:cNvSpPr txBox="1"/>
          <p:nvPr/>
        </p:nvSpPr>
        <p:spPr>
          <a:xfrm>
            <a:off x="7410352" y="1308514"/>
            <a:ext cx="1342130" cy="265445"/>
          </a:xfrm>
          <a:prstGeom prst="rect">
            <a:avLst/>
          </a:prstGeom>
          <a:noFill/>
        </p:spPr>
        <p:txBody>
          <a:bodyPr wrap="square" lIns="34278" tIns="17139" rIns="34278" bIns="17139" rtlCol="0">
            <a:spAutoFit/>
          </a:bodyPr>
          <a:lstStyle/>
          <a:p>
            <a:pPr algn="ctr" defTabSz="514170"/>
            <a:r>
              <a:rPr lang="en-US" sz="750" dirty="0">
                <a:solidFill>
                  <a:prstClr val="black"/>
                </a:solidFill>
                <a:latin typeface="Calibri"/>
              </a:rPr>
              <a:t>Temperature, Occupancy, Light, Humidity</a:t>
            </a:r>
            <a:endParaRPr lang="en-US" sz="600" i="1" dirty="0">
              <a:solidFill>
                <a:prstClr val="black"/>
              </a:solidFill>
              <a:latin typeface="Calibri"/>
            </a:endParaRPr>
          </a:p>
        </p:txBody>
      </p:sp>
      <p:cxnSp>
        <p:nvCxnSpPr>
          <p:cNvPr id="99" name="Straight Arrow Connector 98"/>
          <p:cNvCxnSpPr/>
          <p:nvPr/>
        </p:nvCxnSpPr>
        <p:spPr>
          <a:xfrm>
            <a:off x="7225134" y="2655483"/>
            <a:ext cx="685636" cy="262714"/>
          </a:xfrm>
          <a:prstGeom prst="straightConnector1">
            <a:avLst/>
          </a:prstGeom>
          <a:noFill/>
          <a:ln w="9525" cap="flat" cmpd="sng" algn="ctr">
            <a:solidFill>
              <a:srgbClr val="4F81BD">
                <a:shade val="95000"/>
                <a:satMod val="105000"/>
              </a:srgbClr>
            </a:solidFill>
            <a:prstDash val="solid"/>
            <a:tailEnd type="arrow"/>
          </a:ln>
          <a:effectLst/>
        </p:spPr>
      </p:cxnSp>
      <p:cxnSp>
        <p:nvCxnSpPr>
          <p:cNvPr id="100" name="Straight Arrow Connector 99"/>
          <p:cNvCxnSpPr/>
          <p:nvPr/>
        </p:nvCxnSpPr>
        <p:spPr>
          <a:xfrm>
            <a:off x="6643684" y="3095196"/>
            <a:ext cx="581450" cy="723835"/>
          </a:xfrm>
          <a:prstGeom prst="straightConnector1">
            <a:avLst/>
          </a:prstGeom>
          <a:noFill/>
          <a:ln w="9525" cap="flat" cmpd="sng" algn="ctr">
            <a:solidFill>
              <a:srgbClr val="4F81BD">
                <a:shade val="95000"/>
                <a:satMod val="105000"/>
              </a:srgbClr>
            </a:solidFill>
            <a:prstDash val="solid"/>
            <a:tailEnd type="arrow"/>
          </a:ln>
          <a:effectLst/>
        </p:spPr>
      </p:cxnSp>
      <p:cxnSp>
        <p:nvCxnSpPr>
          <p:cNvPr id="101" name="Straight Arrow Connector 100"/>
          <p:cNvCxnSpPr/>
          <p:nvPr/>
        </p:nvCxnSpPr>
        <p:spPr>
          <a:xfrm flipV="1">
            <a:off x="6573520" y="1292445"/>
            <a:ext cx="263390" cy="333931"/>
          </a:xfrm>
          <a:prstGeom prst="straightConnector1">
            <a:avLst/>
          </a:prstGeom>
          <a:noFill/>
          <a:ln w="9525" cap="flat" cmpd="sng" algn="ctr">
            <a:solidFill>
              <a:srgbClr val="4F81BD">
                <a:shade val="95000"/>
                <a:satMod val="105000"/>
              </a:srgbClr>
            </a:solidFill>
            <a:prstDash val="solid"/>
            <a:tailEnd type="arrow"/>
          </a:ln>
          <a:effectLst/>
        </p:spPr>
      </p:cxnSp>
      <p:cxnSp>
        <p:nvCxnSpPr>
          <p:cNvPr id="102" name="Straight Arrow Connector 101"/>
          <p:cNvCxnSpPr/>
          <p:nvPr/>
        </p:nvCxnSpPr>
        <p:spPr>
          <a:xfrm flipH="1" flipV="1">
            <a:off x="5784182" y="1283796"/>
            <a:ext cx="218695" cy="363215"/>
          </a:xfrm>
          <a:prstGeom prst="straightConnector1">
            <a:avLst/>
          </a:prstGeom>
          <a:noFill/>
          <a:ln w="9525" cap="flat" cmpd="sng" algn="ctr">
            <a:solidFill>
              <a:srgbClr val="4F81BD">
                <a:shade val="95000"/>
                <a:satMod val="105000"/>
              </a:srgbClr>
            </a:solidFill>
            <a:prstDash val="solid"/>
            <a:tailEnd type="arrow"/>
          </a:ln>
          <a:effectLst/>
        </p:spPr>
      </p:cxnSp>
      <p:pic>
        <p:nvPicPr>
          <p:cNvPr id="103" name="Picture 10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46746" y="846380"/>
            <a:ext cx="437429" cy="437429"/>
          </a:xfrm>
          <a:prstGeom prst="rect">
            <a:avLst/>
          </a:prstGeom>
        </p:spPr>
      </p:pic>
      <p:pic>
        <p:nvPicPr>
          <p:cNvPr id="104" name="Picture 4" descr="Image result for enocean logo">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75239" y="3741208"/>
            <a:ext cx="1135526" cy="443292"/>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31376" y="3962855"/>
            <a:ext cx="995363"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6" name="Straight Arrow Connector 105"/>
          <p:cNvCxnSpPr/>
          <p:nvPr/>
        </p:nvCxnSpPr>
        <p:spPr>
          <a:xfrm>
            <a:off x="7260288" y="2240128"/>
            <a:ext cx="300127" cy="0"/>
          </a:xfrm>
          <a:prstGeom prst="straightConnector1">
            <a:avLst/>
          </a:prstGeom>
          <a:noFill/>
          <a:ln w="9525" cap="flat" cmpd="sng" algn="ctr">
            <a:solidFill>
              <a:srgbClr val="4F81BD">
                <a:shade val="95000"/>
                <a:satMod val="105000"/>
              </a:srgbClr>
            </a:solidFill>
            <a:prstDash val="solid"/>
            <a:tailEnd type="arrow"/>
          </a:ln>
          <a:effectLst/>
        </p:spPr>
      </p:cxnSp>
      <p:sp>
        <p:nvSpPr>
          <p:cNvPr id="108" name="TextBox 107"/>
          <p:cNvSpPr txBox="1"/>
          <p:nvPr/>
        </p:nvSpPr>
        <p:spPr>
          <a:xfrm>
            <a:off x="6229835" y="798908"/>
            <a:ext cx="1342130" cy="150029"/>
          </a:xfrm>
          <a:prstGeom prst="rect">
            <a:avLst/>
          </a:prstGeom>
          <a:noFill/>
        </p:spPr>
        <p:txBody>
          <a:bodyPr wrap="square" lIns="34278" tIns="17139" rIns="34278" bIns="17139" rtlCol="0">
            <a:spAutoFit/>
          </a:bodyPr>
          <a:lstStyle/>
          <a:p>
            <a:pPr algn="ctr" defTabSz="514170"/>
            <a:r>
              <a:rPr lang="en-US" sz="750" dirty="0">
                <a:solidFill>
                  <a:prstClr val="black"/>
                </a:solidFill>
                <a:latin typeface="Calibri"/>
              </a:rPr>
              <a:t>Audio signature Occupancy</a:t>
            </a:r>
            <a:endParaRPr lang="en-US" sz="600" i="1" dirty="0">
              <a:solidFill>
                <a:prstClr val="black"/>
              </a:solidFill>
              <a:latin typeface="Calibri"/>
            </a:endParaRPr>
          </a:p>
        </p:txBody>
      </p:sp>
      <p:pic>
        <p:nvPicPr>
          <p:cNvPr id="109" name="Picture 10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22152" y="860178"/>
            <a:ext cx="851125" cy="674821"/>
          </a:xfrm>
          <a:prstGeom prst="rect">
            <a:avLst/>
          </a:prstGeom>
        </p:spPr>
      </p:pic>
      <p:pic>
        <p:nvPicPr>
          <p:cNvPr id="110" name="Picture 10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95176" y="878635"/>
            <a:ext cx="1052538" cy="758411"/>
          </a:xfrm>
          <a:prstGeom prst="rect">
            <a:avLst/>
          </a:prstGeom>
        </p:spPr>
      </p:pic>
      <p:pic>
        <p:nvPicPr>
          <p:cNvPr id="111" name="Picture 11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627667" y="1010930"/>
            <a:ext cx="938381" cy="563029"/>
          </a:xfrm>
          <a:prstGeom prst="rect">
            <a:avLst/>
          </a:prstGeom>
        </p:spPr>
      </p:pic>
      <p:cxnSp>
        <p:nvCxnSpPr>
          <p:cNvPr id="112" name="Straight Connector 111"/>
          <p:cNvCxnSpPr/>
          <p:nvPr/>
        </p:nvCxnSpPr>
        <p:spPr>
          <a:xfrm>
            <a:off x="4436547" y="2434218"/>
            <a:ext cx="1031026" cy="4003"/>
          </a:xfrm>
          <a:prstGeom prst="lin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cxnSp>
      <p:sp>
        <p:nvSpPr>
          <p:cNvPr id="88" name="TextBox 87"/>
          <p:cNvSpPr txBox="1"/>
          <p:nvPr/>
        </p:nvSpPr>
        <p:spPr>
          <a:xfrm>
            <a:off x="4784827" y="610335"/>
            <a:ext cx="1342130" cy="150029"/>
          </a:xfrm>
          <a:prstGeom prst="rect">
            <a:avLst/>
          </a:prstGeom>
          <a:noFill/>
        </p:spPr>
        <p:txBody>
          <a:bodyPr wrap="square" lIns="34278" tIns="17139" rIns="34278" bIns="17139" rtlCol="0">
            <a:spAutoFit/>
          </a:bodyPr>
          <a:lstStyle/>
          <a:p>
            <a:pPr algn="ctr" defTabSz="514170"/>
            <a:r>
              <a:rPr lang="en-US" sz="750" dirty="0">
                <a:solidFill>
                  <a:prstClr val="black"/>
                </a:solidFill>
                <a:latin typeface="Calibri"/>
              </a:rPr>
              <a:t>Bluetooth Location beacon</a:t>
            </a:r>
            <a:endParaRPr lang="en-US" sz="600" i="1" dirty="0">
              <a:solidFill>
                <a:prstClr val="black"/>
              </a:solidFill>
              <a:latin typeface="Calibri"/>
            </a:endParaRPr>
          </a:p>
        </p:txBody>
      </p:sp>
      <p:pic>
        <p:nvPicPr>
          <p:cNvPr id="2050" name="Picture 2" descr="C:\Users\mmclaren\Documents\IRC\Presentations\TSTraining\nfc-logoCropped.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80968" y="2579163"/>
            <a:ext cx="428442" cy="3706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788170" y="2003795"/>
            <a:ext cx="593758" cy="57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TextBox 106"/>
          <p:cNvSpPr txBox="1"/>
          <p:nvPr/>
        </p:nvSpPr>
        <p:spPr>
          <a:xfrm>
            <a:off x="7559901" y="1806635"/>
            <a:ext cx="1342130" cy="150029"/>
          </a:xfrm>
          <a:prstGeom prst="rect">
            <a:avLst/>
          </a:prstGeom>
          <a:noFill/>
        </p:spPr>
        <p:txBody>
          <a:bodyPr wrap="square" lIns="34278" tIns="17139" rIns="34278" bIns="17139" rtlCol="0">
            <a:spAutoFit/>
          </a:bodyPr>
          <a:lstStyle/>
          <a:p>
            <a:pPr algn="ctr" defTabSz="514170"/>
            <a:r>
              <a:rPr lang="en-US" sz="750" dirty="0">
                <a:solidFill>
                  <a:prstClr val="black"/>
                </a:solidFill>
                <a:latin typeface="Calibri"/>
              </a:rPr>
              <a:t>AV Equipment </a:t>
            </a:r>
            <a:endParaRPr lang="en-US" sz="600" i="1" dirty="0">
              <a:solidFill>
                <a:prstClr val="black"/>
              </a:solidFill>
              <a:latin typeface="Calibri"/>
            </a:endParaRPr>
          </a:p>
        </p:txBody>
      </p:sp>
      <p:grpSp>
        <p:nvGrpSpPr>
          <p:cNvPr id="3" name="Group 2"/>
          <p:cNvGrpSpPr/>
          <p:nvPr/>
        </p:nvGrpSpPr>
        <p:grpSpPr>
          <a:xfrm>
            <a:off x="219571" y="1532343"/>
            <a:ext cx="630253" cy="1200220"/>
            <a:chOff x="219571" y="1532343"/>
            <a:chExt cx="630253" cy="1200220"/>
          </a:xfrm>
        </p:grpSpPr>
        <p:pic>
          <p:nvPicPr>
            <p:cNvPr id="90" name="Picture 8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9571" y="1532343"/>
              <a:ext cx="630253" cy="1200220"/>
            </a:xfrm>
            <a:prstGeom prst="rect">
              <a:avLst/>
            </a:prstGeom>
          </p:spPr>
        </p:pic>
        <p:pic>
          <p:nvPicPr>
            <p:cNvPr id="2" name="Picture 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0604" y="1647010"/>
              <a:ext cx="520167" cy="924739"/>
            </a:xfrm>
            <a:prstGeom prst="rect">
              <a:avLst/>
            </a:prstGeom>
          </p:spPr>
        </p:pic>
      </p:grpSp>
      <p:sp>
        <p:nvSpPr>
          <p:cNvPr id="62" name="Titel 2"/>
          <p:cNvSpPr txBox="1">
            <a:spLocks/>
          </p:cNvSpPr>
          <p:nvPr/>
        </p:nvSpPr>
        <p:spPr>
          <a:xfrm>
            <a:off x="2400659" y="21477"/>
            <a:ext cx="4259658" cy="857250"/>
          </a:xfr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smtClean="0">
                <a:solidFill>
                  <a:srgbClr val="FF0000"/>
                </a:solidFill>
              </a:rPr>
              <a:t>Connectivity</a:t>
            </a:r>
            <a:endParaRPr lang="de-DE" sz="3200" dirty="0">
              <a:solidFill>
                <a:srgbClr val="FF0000"/>
              </a:solidFill>
            </a:endParaRPr>
          </a:p>
        </p:txBody>
      </p:sp>
    </p:spTree>
    <p:extLst>
      <p:ext uri="{BB962C8B-B14F-4D97-AF65-F5344CB8AC3E}">
        <p14:creationId xmlns:p14="http://schemas.microsoft.com/office/powerpoint/2010/main" val="9912734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smtClean="0"/>
              <a:t>System Wiring</a:t>
            </a:r>
            <a:br>
              <a:rPr lang="de-DE" dirty="0" smtClean="0"/>
            </a:br>
            <a:r>
              <a:rPr lang="de-DE" sz="2000" i="1" dirty="0" smtClean="0"/>
              <a:t>O3-DIN-CPU</a:t>
            </a:r>
            <a:endParaRPr lang="de-DE" sz="2000" i="1" dirty="0"/>
          </a:p>
        </p:txBody>
      </p:sp>
      <p:cxnSp>
        <p:nvCxnSpPr>
          <p:cNvPr id="4" name="Straight Connector 3"/>
          <p:cNvCxnSpPr/>
          <p:nvPr/>
        </p:nvCxnSpPr>
        <p:spPr>
          <a:xfrm>
            <a:off x="1850232" y="1752496"/>
            <a:ext cx="3648452" cy="199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498684"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082395" y="1779716"/>
            <a:ext cx="0" cy="2531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72630" y="2032040"/>
            <a:ext cx="863691"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25" name="Group 1024"/>
          <p:cNvGrpSpPr/>
          <p:nvPr/>
        </p:nvGrpSpPr>
        <p:grpSpPr>
          <a:xfrm>
            <a:off x="5076676" y="3414292"/>
            <a:ext cx="1359090" cy="621633"/>
            <a:chOff x="5910262" y="4655830"/>
            <a:chExt cx="2971673" cy="1652492"/>
          </a:xfrm>
        </p:grpSpPr>
        <p:pic>
          <p:nvPicPr>
            <p:cNvPr id="1028" name="Picture 4" descr="C:\Users\mmclaren\Pictures\RoomElements\O3-DIN-PWRIN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0262" y="4655830"/>
              <a:ext cx="619359" cy="1652492"/>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830" y="4667190"/>
              <a:ext cx="2319105" cy="1634969"/>
            </a:xfrm>
            <a:prstGeom prst="rect">
              <a:avLst/>
            </a:prstGeom>
          </p:spPr>
        </p:pic>
      </p:grpSp>
      <p:grpSp>
        <p:nvGrpSpPr>
          <p:cNvPr id="37" name="Group 36"/>
          <p:cNvGrpSpPr/>
          <p:nvPr/>
        </p:nvGrpSpPr>
        <p:grpSpPr>
          <a:xfrm>
            <a:off x="5076676" y="4264398"/>
            <a:ext cx="1359090" cy="621633"/>
            <a:chOff x="5910262" y="4655830"/>
            <a:chExt cx="2971673" cy="1652492"/>
          </a:xfrm>
        </p:grpSpPr>
        <p:pic>
          <p:nvPicPr>
            <p:cNvPr id="38" name="Picture 4" descr="C:\Users\mmclaren\Pictures\RoomElements\O3-DIN-PWRIN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0262" y="4655830"/>
              <a:ext cx="619359" cy="1652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830" y="4667190"/>
              <a:ext cx="2319105" cy="1634969"/>
            </a:xfrm>
            <a:prstGeom prst="rect">
              <a:avLst/>
            </a:prstGeom>
          </p:spPr>
        </p:pic>
      </p:grpSp>
      <p:cxnSp>
        <p:nvCxnSpPr>
          <p:cNvPr id="41" name="Straight Connector 40"/>
          <p:cNvCxnSpPr/>
          <p:nvPr/>
        </p:nvCxnSpPr>
        <p:spPr>
          <a:xfrm flipH="1" flipV="1">
            <a:off x="1850231" y="1752496"/>
            <a:ext cx="2459" cy="1813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904516" y="2032040"/>
            <a:ext cx="0" cy="16198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1028" idx="1"/>
          </p:cNvCxnSpPr>
          <p:nvPr/>
        </p:nvCxnSpPr>
        <p:spPr>
          <a:xfrm>
            <a:off x="4899806" y="3651870"/>
            <a:ext cx="176870" cy="732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38" idx="1"/>
          </p:cNvCxnSpPr>
          <p:nvPr/>
        </p:nvCxnSpPr>
        <p:spPr>
          <a:xfrm>
            <a:off x="4899806" y="4518752"/>
            <a:ext cx="176870" cy="5646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35" name="Group 1034"/>
          <p:cNvGrpSpPr/>
          <p:nvPr/>
        </p:nvGrpSpPr>
        <p:grpSpPr>
          <a:xfrm>
            <a:off x="1283008" y="1915663"/>
            <a:ext cx="1681367" cy="617360"/>
            <a:chOff x="1198409" y="2509850"/>
            <a:chExt cx="3802261" cy="1651429"/>
          </a:xfrm>
        </p:grpSpPr>
        <p:pic>
          <p:nvPicPr>
            <p:cNvPr id="7" name="Picture 2" descr="https://photos-3.dropbox.com/t/2/AADqdfIR7QW0uCy46OrDtgSd71FLP6jN_e1P1YVbEVOGwQ/12/166472578/png/32x32/1/1455102000/0/2/front%20without%20background.png/EPiq534YwCsgASgB/VRK1c3W30FBeU7eIJeqJbi8sQCVVVHZRUsJMDj7PD7I%2CFBazMuV60uHM7da0wULkDcmE9bOhU7phPSZnj54ukVc%2CnaAGW-2Zu2kkjDdKKjs0PdxuYQYcfshb_23qyayfIrQ%2CBWGKHiCLjUSETiHRQkDiROkvKfG5NQN7nIwXzi9Cdj8?size_mode=3&amp;size=1024x76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74" t="33475" r="64119" b="24413"/>
            <a:stretch/>
          </p:blipFill>
          <p:spPr bwMode="auto">
            <a:xfrm>
              <a:off x="1198409" y="2509850"/>
              <a:ext cx="1487686" cy="16466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6095" y="2532504"/>
              <a:ext cx="23145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36" name="TextBox 1035"/>
          <p:cNvSpPr txBox="1"/>
          <p:nvPr/>
        </p:nvSpPr>
        <p:spPr>
          <a:xfrm>
            <a:off x="414337" y="2531238"/>
            <a:ext cx="4414838" cy="1546577"/>
          </a:xfrm>
          <a:prstGeom prst="rect">
            <a:avLst/>
          </a:prstGeom>
          <a:noFill/>
        </p:spPr>
        <p:txBody>
          <a:bodyPr wrap="square" rtlCol="0">
            <a:spAutoFit/>
          </a:bodyPr>
          <a:lstStyle/>
          <a:p>
            <a:r>
              <a:rPr lang="en-US" sz="1350" dirty="0"/>
              <a:t>Up to:</a:t>
            </a:r>
          </a:p>
          <a:p>
            <a:r>
              <a:rPr lang="en-US" sz="1350" dirty="0"/>
              <a:t>8 Remote Hubs</a:t>
            </a:r>
          </a:p>
          <a:p>
            <a:r>
              <a:rPr lang="en-US" sz="1350" dirty="0"/>
              <a:t>4 modules directly attached to CPU</a:t>
            </a:r>
          </a:p>
          <a:p>
            <a:r>
              <a:rPr lang="en-US" sz="1350" dirty="0"/>
              <a:t>4 modules to each Power Injector unit</a:t>
            </a:r>
          </a:p>
          <a:p>
            <a:r>
              <a:rPr lang="en-US" sz="1350" dirty="0"/>
              <a:t>12 modules per </a:t>
            </a:r>
            <a:r>
              <a:rPr lang="en-US" sz="1350" dirty="0" smtClean="0"/>
              <a:t>CPU</a:t>
            </a:r>
          </a:p>
          <a:p>
            <a:r>
              <a:rPr lang="en-US" sz="1350" dirty="0" smtClean="0"/>
              <a:t>24 if they are Access Door Modules</a:t>
            </a:r>
            <a:endParaRPr lang="en-US" sz="1350" dirty="0"/>
          </a:p>
          <a:p>
            <a:endParaRPr lang="en-US" sz="1350" dirty="0"/>
          </a:p>
        </p:txBody>
      </p:sp>
      <p:cxnSp>
        <p:nvCxnSpPr>
          <p:cNvPr id="40" name="Straight Connector 39"/>
          <p:cNvCxnSpPr>
            <a:endCxn id="1028" idx="1"/>
          </p:cNvCxnSpPr>
          <p:nvPr/>
        </p:nvCxnSpPr>
        <p:spPr>
          <a:xfrm flipV="1">
            <a:off x="4897566" y="3725109"/>
            <a:ext cx="179110" cy="637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904516" y="3786329"/>
            <a:ext cx="0" cy="7324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636164"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648837" y="1535257"/>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786317" y="1535257"/>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827555" y="1529534"/>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965035" y="1529534"/>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446655" y="2026132"/>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584135" y="2026132"/>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717718" y="2026132"/>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6855198" y="2026132"/>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7836321" y="2032876"/>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973801" y="2032876"/>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8195" y="591530"/>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3724" y="591530"/>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284" y="591530"/>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8" name="Straight Connector 57"/>
          <p:cNvCxnSpPr/>
          <p:nvPr/>
        </p:nvCxnSpPr>
        <p:spPr>
          <a:xfrm>
            <a:off x="5753596" y="1781386"/>
            <a:ext cx="89524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903749" y="1781386"/>
            <a:ext cx="92380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701567" y="2032876"/>
            <a:ext cx="10161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897566" y="2023833"/>
            <a:ext cx="549089"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0308" y="2282644"/>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874" y="2282644"/>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2442" y="2282644"/>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8162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smtClean="0"/>
              <a:t>System Wiring</a:t>
            </a:r>
            <a:br>
              <a:rPr lang="de-DE" dirty="0" smtClean="0"/>
            </a:br>
            <a:r>
              <a:rPr lang="de-DE" sz="2000" i="1" dirty="0" smtClean="0"/>
              <a:t>O3-DIN-CPU</a:t>
            </a:r>
            <a:endParaRPr lang="de-DE" sz="2000" i="1" dirty="0"/>
          </a:p>
        </p:txBody>
      </p:sp>
      <p:cxnSp>
        <p:nvCxnSpPr>
          <p:cNvPr id="4" name="Straight Connector 3"/>
          <p:cNvCxnSpPr/>
          <p:nvPr/>
        </p:nvCxnSpPr>
        <p:spPr>
          <a:xfrm>
            <a:off x="1850232" y="1752496"/>
            <a:ext cx="3600150" cy="197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3724" y="602344"/>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309" y="602344"/>
            <a:ext cx="968554" cy="93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Connector 40"/>
          <p:cNvCxnSpPr/>
          <p:nvPr/>
        </p:nvCxnSpPr>
        <p:spPr>
          <a:xfrm flipH="1" flipV="1">
            <a:off x="1850231" y="1752496"/>
            <a:ext cx="2459" cy="1813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033644" y="2047923"/>
            <a:ext cx="0" cy="310957"/>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35" name="Group 1034"/>
          <p:cNvGrpSpPr/>
          <p:nvPr/>
        </p:nvGrpSpPr>
        <p:grpSpPr>
          <a:xfrm>
            <a:off x="1283008" y="1915663"/>
            <a:ext cx="1681367" cy="617360"/>
            <a:chOff x="1198409" y="2509850"/>
            <a:chExt cx="3802261" cy="1651429"/>
          </a:xfrm>
        </p:grpSpPr>
        <p:pic>
          <p:nvPicPr>
            <p:cNvPr id="7" name="Picture 2" descr="https://photos-3.dropbox.com/t/2/AADqdfIR7QW0uCy46OrDtgSd71FLP6jN_e1P1YVbEVOGwQ/12/166472578/png/32x32/1/1455102000/0/2/front%20without%20background.png/EPiq534YwCsgASgB/VRK1c3W30FBeU7eIJeqJbi8sQCVVVHZRUsJMDj7PD7I%2CFBazMuV60uHM7da0wULkDcmE9bOhU7phPSZnj54ukVc%2CnaAGW-2Zu2kkjDdKKjs0PdxuYQYcfshb_23qyayfIrQ%2CBWGKHiCLjUSETiHRQkDiROkvKfG5NQN7nIwXzi9Cdj8?size_mode=3&amp;size=1024x7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74" t="33475" r="64119" b="24413"/>
            <a:stretch/>
          </p:blipFill>
          <p:spPr bwMode="auto">
            <a:xfrm>
              <a:off x="1198409" y="2509850"/>
              <a:ext cx="1487686" cy="16466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95" y="2532504"/>
              <a:ext cx="23145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36" name="TextBox 1035"/>
          <p:cNvSpPr txBox="1"/>
          <p:nvPr/>
        </p:nvSpPr>
        <p:spPr>
          <a:xfrm>
            <a:off x="414337" y="2531238"/>
            <a:ext cx="4414838" cy="1546577"/>
          </a:xfrm>
          <a:prstGeom prst="rect">
            <a:avLst/>
          </a:prstGeom>
          <a:noFill/>
        </p:spPr>
        <p:txBody>
          <a:bodyPr wrap="square" rtlCol="0">
            <a:spAutoFit/>
          </a:bodyPr>
          <a:lstStyle/>
          <a:p>
            <a:r>
              <a:rPr lang="en-US" sz="1350" dirty="0"/>
              <a:t>Up to:</a:t>
            </a:r>
          </a:p>
          <a:p>
            <a:r>
              <a:rPr lang="en-US" sz="1350" dirty="0"/>
              <a:t>8 Power Injectors</a:t>
            </a:r>
          </a:p>
          <a:p>
            <a:r>
              <a:rPr lang="en-US" sz="1350" dirty="0"/>
              <a:t>4 modules directly attached to CPU</a:t>
            </a:r>
          </a:p>
          <a:p>
            <a:r>
              <a:rPr lang="en-US" sz="1350" dirty="0"/>
              <a:t>4 modules to each Power Injector unit</a:t>
            </a:r>
          </a:p>
          <a:p>
            <a:r>
              <a:rPr lang="en-US" sz="1350" dirty="0"/>
              <a:t>12 modules per </a:t>
            </a:r>
            <a:r>
              <a:rPr lang="en-US" sz="1350" dirty="0" smtClean="0"/>
              <a:t>CPU</a:t>
            </a:r>
          </a:p>
          <a:p>
            <a:r>
              <a:rPr lang="en-US" sz="1350" dirty="0" smtClean="0"/>
              <a:t>24 if they are Access Door Modules</a:t>
            </a:r>
            <a:endParaRPr lang="en-US" sz="1350" dirty="0"/>
          </a:p>
          <a:p>
            <a:endParaRPr lang="en-US" sz="1350" dirty="0"/>
          </a:p>
        </p:txBody>
      </p:sp>
      <p:sp>
        <p:nvSpPr>
          <p:cNvPr id="36" name="TextBox 35"/>
          <p:cNvSpPr txBox="1"/>
          <p:nvPr/>
        </p:nvSpPr>
        <p:spPr>
          <a:xfrm>
            <a:off x="5291084" y="2859782"/>
            <a:ext cx="593556" cy="507831"/>
          </a:xfrm>
          <a:prstGeom prst="rect">
            <a:avLst/>
          </a:prstGeom>
          <a:noFill/>
        </p:spPr>
        <p:txBody>
          <a:bodyPr wrap="square" rtlCol="0">
            <a:spAutoFit/>
          </a:bodyPr>
          <a:lstStyle/>
          <a:p>
            <a:r>
              <a:rPr lang="en-US" sz="1350" dirty="0"/>
              <a:t>. . .</a:t>
            </a:r>
          </a:p>
          <a:p>
            <a:endParaRPr lang="en-US" sz="1350" dirty="0"/>
          </a:p>
        </p:txBody>
      </p:sp>
      <p:cxnSp>
        <p:nvCxnSpPr>
          <p:cNvPr id="42" name="Straight Connector 41"/>
          <p:cNvCxnSpPr/>
          <p:nvPr/>
        </p:nvCxnSpPr>
        <p:spPr>
          <a:xfrm>
            <a:off x="5033644" y="2047922"/>
            <a:ext cx="18665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900167" y="1775469"/>
            <a:ext cx="0" cy="27245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75781" y="2175520"/>
            <a:ext cx="551261" cy="621633"/>
            <a:chOff x="8078482" y="2819755"/>
            <a:chExt cx="735014" cy="828844"/>
          </a:xfrm>
        </p:grpSpPr>
        <p:pic>
          <p:nvPicPr>
            <p:cNvPr id="35" name="Picture 4" descr="C:\Users\mmclaren\Pictures\RoomElements\O3-DIN-PWRIN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8482" y="2819755"/>
              <a:ext cx="377684" cy="828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983" y="2838974"/>
              <a:ext cx="290513" cy="809625"/>
            </a:xfrm>
            <a:prstGeom prst="rect">
              <a:avLst/>
            </a:prstGeom>
          </p:spPr>
        </p:pic>
      </p:grpSp>
      <p:grpSp>
        <p:nvGrpSpPr>
          <p:cNvPr id="11" name="Group 10"/>
          <p:cNvGrpSpPr/>
          <p:nvPr/>
        </p:nvGrpSpPr>
        <p:grpSpPr>
          <a:xfrm>
            <a:off x="5275781" y="3418533"/>
            <a:ext cx="564881" cy="635921"/>
            <a:chOff x="8078482" y="4477105"/>
            <a:chExt cx="753174" cy="847894"/>
          </a:xfrm>
        </p:grpSpPr>
        <p:pic>
          <p:nvPicPr>
            <p:cNvPr id="1028" name="Picture 4" descr="C:\Users\mmclaren\Pictures\RoomElements\O3-DIN-PWRIN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8482" y="4477105"/>
              <a:ext cx="377684" cy="828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2983" y="4496155"/>
              <a:ext cx="308673" cy="828844"/>
            </a:xfrm>
            <a:prstGeom prst="rect">
              <a:avLst/>
            </a:prstGeom>
          </p:spPr>
        </p:pic>
      </p:grpSp>
      <p:grpSp>
        <p:nvGrpSpPr>
          <p:cNvPr id="12" name="Group 11"/>
          <p:cNvGrpSpPr/>
          <p:nvPr/>
        </p:nvGrpSpPr>
        <p:grpSpPr>
          <a:xfrm>
            <a:off x="5275781" y="4268639"/>
            <a:ext cx="551261" cy="621633"/>
            <a:chOff x="8078482" y="5610580"/>
            <a:chExt cx="735014" cy="828844"/>
          </a:xfrm>
        </p:grpSpPr>
        <p:pic>
          <p:nvPicPr>
            <p:cNvPr id="38" name="Picture 4" descr="C:\Users\mmclaren\Pictures\RoomElements\O3-DIN-PWRIN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8482" y="5610580"/>
              <a:ext cx="377684" cy="8288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983" y="5615782"/>
              <a:ext cx="290513" cy="809625"/>
            </a:xfrm>
            <a:prstGeom prst="rect">
              <a:avLst/>
            </a:prstGeom>
          </p:spPr>
        </p:pic>
      </p:grpSp>
      <p:sp>
        <p:nvSpPr>
          <p:cNvPr id="49" name="TextBox 48"/>
          <p:cNvSpPr txBox="1"/>
          <p:nvPr/>
        </p:nvSpPr>
        <p:spPr>
          <a:xfrm>
            <a:off x="5994921" y="4333776"/>
            <a:ext cx="2070371" cy="923330"/>
          </a:xfrm>
          <a:prstGeom prst="rect">
            <a:avLst/>
          </a:prstGeom>
          <a:noFill/>
        </p:spPr>
        <p:txBody>
          <a:bodyPr wrap="square" rtlCol="0">
            <a:spAutoFit/>
          </a:bodyPr>
          <a:lstStyle/>
          <a:p>
            <a:r>
              <a:rPr lang="en-US" sz="1350" dirty="0" smtClean="0"/>
              <a:t>e.g. Up </a:t>
            </a:r>
            <a:r>
              <a:rPr lang="en-US" sz="1350" dirty="0"/>
              <a:t>to </a:t>
            </a:r>
            <a:r>
              <a:rPr lang="en-US" sz="1350" dirty="0" smtClean="0"/>
              <a:t>6 O3-DIN-PWRINJ if 2 hubs connected</a:t>
            </a:r>
            <a:endParaRPr lang="en-US" sz="1350" dirty="0"/>
          </a:p>
          <a:p>
            <a:endParaRPr lang="en-US" sz="1350" dirty="0"/>
          </a:p>
        </p:txBody>
      </p:sp>
      <p:cxnSp>
        <p:nvCxnSpPr>
          <p:cNvPr id="30" name="Straight Connector 29"/>
          <p:cNvCxnSpPr/>
          <p:nvPr/>
        </p:nvCxnSpPr>
        <p:spPr>
          <a:xfrm flipV="1">
            <a:off x="5450382"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87862"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648430"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85910" y="153030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705294" y="1772212"/>
            <a:ext cx="943136"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rot="5400000">
            <a:off x="5036528" y="2359236"/>
            <a:ext cx="254912" cy="254200"/>
            <a:chOff x="3536108" y="3802651"/>
            <a:chExt cx="254912" cy="254200"/>
          </a:xfrm>
        </p:grpSpPr>
        <p:cxnSp>
          <p:nvCxnSpPr>
            <p:cNvPr id="39" name="Straight Connector 38"/>
            <p:cNvCxnSpPr/>
            <p:nvPr/>
          </p:nvCxnSpPr>
          <p:spPr>
            <a:xfrm flipV="1">
              <a:off x="3536108" y="380265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673588" y="380265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5036528" y="3617504"/>
            <a:ext cx="254912" cy="254200"/>
            <a:chOff x="3536108" y="3802651"/>
            <a:chExt cx="254912" cy="254200"/>
          </a:xfrm>
        </p:grpSpPr>
        <p:cxnSp>
          <p:nvCxnSpPr>
            <p:cNvPr id="51" name="Straight Connector 50"/>
            <p:cNvCxnSpPr/>
            <p:nvPr/>
          </p:nvCxnSpPr>
          <p:spPr>
            <a:xfrm flipV="1">
              <a:off x="3536108" y="380265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673588" y="3802651"/>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rot="5400000" flipV="1">
            <a:off x="5105268" y="4368270"/>
            <a:ext cx="117432" cy="25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35707" y="2607755"/>
            <a:ext cx="0" cy="10093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5033644" y="3870067"/>
            <a:ext cx="0" cy="57389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9865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825543"/>
            <a:ext cx="0" cy="73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44000" y="-1825543"/>
            <a:ext cx="0" cy="73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01749" y="479"/>
            <a:ext cx="13113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01749" y="5143022"/>
            <a:ext cx="131133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
            <a:ext cx="9142300" cy="5142544"/>
          </a:xfrm>
          <a:prstGeom prst="rect">
            <a:avLst/>
          </a:prstGeom>
        </p:spPr>
      </p:pic>
      <p:sp>
        <p:nvSpPr>
          <p:cNvPr id="12" name="Text Placeholder 4"/>
          <p:cNvSpPr>
            <a:spLocks noGrp="1"/>
          </p:cNvSpPr>
          <p:nvPr>
            <p:ph type="body" idx="1"/>
          </p:nvPr>
        </p:nvSpPr>
        <p:spPr>
          <a:xfrm>
            <a:off x="-143182" y="4225165"/>
            <a:ext cx="3703258" cy="635687"/>
          </a:xfrm>
        </p:spPr>
        <p:txBody>
          <a:bodyPr/>
          <a:lstStyle/>
          <a:p>
            <a:r>
              <a:rPr lang="en-US" dirty="0" smtClean="0"/>
              <a:t>Market Convergence</a:t>
            </a:r>
            <a:endParaRPr lang="en-US" dirty="0"/>
          </a:p>
        </p:txBody>
      </p:sp>
      <p:sp>
        <p:nvSpPr>
          <p:cNvPr id="13" name="Text Placeholder 5"/>
          <p:cNvSpPr>
            <a:spLocks noGrp="1"/>
          </p:cNvSpPr>
          <p:nvPr>
            <p:ph type="body" sz="quarter" idx="3"/>
          </p:nvPr>
        </p:nvSpPr>
        <p:spPr>
          <a:xfrm>
            <a:off x="7463634" y="283622"/>
            <a:ext cx="1678666" cy="332720"/>
          </a:xfrm>
        </p:spPr>
        <p:txBody>
          <a:bodyPr/>
          <a:lstStyle/>
          <a:p>
            <a:r>
              <a:rPr lang="en-US" dirty="0"/>
              <a:t>CONVERGENCE</a:t>
            </a:r>
          </a:p>
        </p:txBody>
      </p:sp>
      <p:sp>
        <p:nvSpPr>
          <p:cNvPr id="14" name="Rounded Rectangle 13"/>
          <p:cNvSpPr/>
          <p:nvPr/>
        </p:nvSpPr>
        <p:spPr>
          <a:xfrm>
            <a:off x="3285515" y="1712185"/>
            <a:ext cx="3651141"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5" name="Rounded Rectangle 14"/>
          <p:cNvSpPr/>
          <p:nvPr/>
        </p:nvSpPr>
        <p:spPr>
          <a:xfrm>
            <a:off x="2262618" y="2961206"/>
            <a:ext cx="6477727"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6" name="Rounded Rectangle 15"/>
          <p:cNvSpPr/>
          <p:nvPr/>
        </p:nvSpPr>
        <p:spPr>
          <a:xfrm>
            <a:off x="6964076" y="1087675"/>
            <a:ext cx="1776269"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7" name="Rounded Rectangle 16"/>
          <p:cNvSpPr/>
          <p:nvPr/>
        </p:nvSpPr>
        <p:spPr>
          <a:xfrm>
            <a:off x="2262618" y="1087675"/>
            <a:ext cx="1776513"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8" name="Rounded Rectangle 17"/>
          <p:cNvSpPr/>
          <p:nvPr/>
        </p:nvSpPr>
        <p:spPr>
          <a:xfrm>
            <a:off x="2262618" y="2336696"/>
            <a:ext cx="3646006"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9" name="Rounded Rectangle 18"/>
          <p:cNvSpPr/>
          <p:nvPr/>
        </p:nvSpPr>
        <p:spPr>
          <a:xfrm>
            <a:off x="6027500" y="2341798"/>
            <a:ext cx="2712845"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20" name="Rounded Rectangle 19"/>
          <p:cNvSpPr/>
          <p:nvPr/>
        </p:nvSpPr>
        <p:spPr>
          <a:xfrm>
            <a:off x="2262619" y="3585717"/>
            <a:ext cx="2714620"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21" name="Rounded Rectangle 20"/>
          <p:cNvSpPr/>
          <p:nvPr/>
        </p:nvSpPr>
        <p:spPr>
          <a:xfrm>
            <a:off x="6027500" y="3585717"/>
            <a:ext cx="2712845" cy="529441"/>
          </a:xfrm>
          <a:prstGeom prst="roundRect">
            <a:avLst/>
          </a:prstGeom>
          <a:noFill/>
          <a:ln w="19050">
            <a:solidFill>
              <a:srgbClr val="939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22" name="TextBox 21"/>
          <p:cNvSpPr txBox="1"/>
          <p:nvPr/>
        </p:nvSpPr>
        <p:spPr>
          <a:xfrm>
            <a:off x="344088" y="298632"/>
            <a:ext cx="7459408" cy="618485"/>
          </a:xfrm>
          <a:prstGeom prst="rect">
            <a:avLst/>
          </a:prstGeom>
          <a:noFill/>
          <a:effectLst/>
        </p:spPr>
        <p:txBody>
          <a:bodyPr wrap="square" rtlCol="0" anchor="t" anchorCtr="0">
            <a:noAutofit/>
          </a:bodyPr>
          <a:lstStyle/>
          <a:p>
            <a:r>
              <a:rPr lang="en-US" sz="2400" dirty="0">
                <a:solidFill>
                  <a:srgbClr val="58595B"/>
                </a:solidFill>
                <a:latin typeface="DINPro-Medium" panose="020B0604020101020102" pitchFamily="34" charset="0"/>
              </a:rPr>
              <a:t>Tech, industry </a:t>
            </a:r>
            <a:r>
              <a:rPr lang="en-US" sz="2400" dirty="0">
                <a:solidFill>
                  <a:srgbClr val="58595B"/>
                </a:solidFill>
                <a:latin typeface="DINPro-Light" panose="02000504040000020003" pitchFamily="2" charset="0"/>
              </a:rPr>
              <a:t>&amp; </a:t>
            </a:r>
            <a:r>
              <a:rPr lang="en-US" sz="2400" dirty="0">
                <a:solidFill>
                  <a:srgbClr val="58595B"/>
                </a:solidFill>
                <a:latin typeface="DINPro-Medium" panose="020B0604020101020102" pitchFamily="34" charset="0"/>
              </a:rPr>
              <a:t>markets</a:t>
            </a:r>
            <a:r>
              <a:rPr lang="en-US" sz="2400" dirty="0">
                <a:solidFill>
                  <a:srgbClr val="58595B"/>
                </a:solidFill>
                <a:latin typeface="DINPro-Light" panose="02000504040000020003" pitchFamily="2" charset="0"/>
              </a:rPr>
              <a:t> are </a:t>
            </a:r>
            <a:r>
              <a:rPr lang="en-US" sz="2400" dirty="0">
                <a:solidFill>
                  <a:srgbClr val="58595B"/>
                </a:solidFill>
                <a:latin typeface="DINPro-Medium" panose="020B0604020101020102" pitchFamily="34" charset="0"/>
              </a:rPr>
              <a:t>converging.</a:t>
            </a:r>
          </a:p>
        </p:txBody>
      </p:sp>
    </p:spTree>
    <p:extLst>
      <p:ext uri="{BB962C8B-B14F-4D97-AF65-F5344CB8AC3E}">
        <p14:creationId xmlns:p14="http://schemas.microsoft.com/office/powerpoint/2010/main" val="39055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55" presetClass="entr" presetSubtype="0" fill="hold" grpId="0" nodeType="withEffect">
                                  <p:stCondLst>
                                    <p:cond delay="4000"/>
                                  </p:stCondLst>
                                  <p:childTnLst>
                                    <p:set>
                                      <p:cBhvr>
                                        <p:cTn id="9" dur="1" fill="hold">
                                          <p:stCondLst>
                                            <p:cond delay="0"/>
                                          </p:stCondLst>
                                        </p:cTn>
                                        <p:tgtEl>
                                          <p:spTgt spid="17"/>
                                        </p:tgtEl>
                                        <p:attrNameLst>
                                          <p:attrName>style.visibility</p:attrName>
                                        </p:attrNameLst>
                                      </p:cBhvr>
                                      <p:to>
                                        <p:strVal val="visible"/>
                                      </p:to>
                                    </p:set>
                                    <p:anim calcmode="lin" valueType="num">
                                      <p:cBhvr>
                                        <p:cTn id="10" dur="250" fill="hold"/>
                                        <p:tgtEl>
                                          <p:spTgt spid="17"/>
                                        </p:tgtEl>
                                        <p:attrNameLst>
                                          <p:attrName>ppt_w</p:attrName>
                                        </p:attrNameLst>
                                      </p:cBhvr>
                                      <p:tavLst>
                                        <p:tav tm="0">
                                          <p:val>
                                            <p:strVal val="#ppt_w*0.70"/>
                                          </p:val>
                                        </p:tav>
                                        <p:tav tm="100000">
                                          <p:val>
                                            <p:strVal val="#ppt_w"/>
                                          </p:val>
                                        </p:tav>
                                      </p:tavLst>
                                    </p:anim>
                                    <p:anim calcmode="lin" valueType="num">
                                      <p:cBhvr>
                                        <p:cTn id="11" dur="250" fill="hold"/>
                                        <p:tgtEl>
                                          <p:spTgt spid="17"/>
                                        </p:tgtEl>
                                        <p:attrNameLst>
                                          <p:attrName>ppt_h</p:attrName>
                                        </p:attrNameLst>
                                      </p:cBhvr>
                                      <p:tavLst>
                                        <p:tav tm="0">
                                          <p:val>
                                            <p:strVal val="#ppt_h"/>
                                          </p:val>
                                        </p:tav>
                                        <p:tav tm="100000">
                                          <p:val>
                                            <p:strVal val="#ppt_h"/>
                                          </p:val>
                                        </p:tav>
                                      </p:tavLst>
                                    </p:anim>
                                    <p:animEffect transition="in" filter="fade">
                                      <p:cBhvr>
                                        <p:cTn id="12" dur="250"/>
                                        <p:tgtEl>
                                          <p:spTgt spid="17"/>
                                        </p:tgtEl>
                                      </p:cBhvr>
                                    </p:animEffect>
                                  </p:childTnLst>
                                </p:cTn>
                              </p:par>
                              <p:par>
                                <p:cTn id="13" presetID="55" presetClass="entr" presetSubtype="0" fill="hold" grpId="0" nodeType="withEffect">
                                  <p:stCondLst>
                                    <p:cond delay="41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250" fill="hold"/>
                                        <p:tgtEl>
                                          <p:spTgt spid="16"/>
                                        </p:tgtEl>
                                        <p:attrNameLst>
                                          <p:attrName>ppt_w</p:attrName>
                                        </p:attrNameLst>
                                      </p:cBhvr>
                                      <p:tavLst>
                                        <p:tav tm="0">
                                          <p:val>
                                            <p:strVal val="#ppt_w*0.70"/>
                                          </p:val>
                                        </p:tav>
                                        <p:tav tm="100000">
                                          <p:val>
                                            <p:strVal val="#ppt_w"/>
                                          </p:val>
                                        </p:tav>
                                      </p:tavLst>
                                    </p:anim>
                                    <p:anim calcmode="lin" valueType="num">
                                      <p:cBhvr>
                                        <p:cTn id="16" dur="250" fill="hold"/>
                                        <p:tgtEl>
                                          <p:spTgt spid="16"/>
                                        </p:tgtEl>
                                        <p:attrNameLst>
                                          <p:attrName>ppt_h</p:attrName>
                                        </p:attrNameLst>
                                      </p:cBhvr>
                                      <p:tavLst>
                                        <p:tav tm="0">
                                          <p:val>
                                            <p:strVal val="#ppt_h"/>
                                          </p:val>
                                        </p:tav>
                                        <p:tav tm="100000">
                                          <p:val>
                                            <p:strVal val="#ppt_h"/>
                                          </p:val>
                                        </p:tav>
                                      </p:tavLst>
                                    </p:anim>
                                    <p:animEffect transition="in" filter="fade">
                                      <p:cBhvr>
                                        <p:cTn id="17" dur="250"/>
                                        <p:tgtEl>
                                          <p:spTgt spid="16"/>
                                        </p:tgtEl>
                                      </p:cBhvr>
                                    </p:animEffect>
                                  </p:childTnLst>
                                </p:cTn>
                              </p:par>
                              <p:par>
                                <p:cTn id="18" presetID="55" presetClass="entr" presetSubtype="0" fill="hold" grpId="0" nodeType="withEffect">
                                  <p:stCondLst>
                                    <p:cond delay="42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50" fill="hold"/>
                                        <p:tgtEl>
                                          <p:spTgt spid="14"/>
                                        </p:tgtEl>
                                        <p:attrNameLst>
                                          <p:attrName>ppt_w</p:attrName>
                                        </p:attrNameLst>
                                      </p:cBhvr>
                                      <p:tavLst>
                                        <p:tav tm="0">
                                          <p:val>
                                            <p:strVal val="#ppt_w*0.70"/>
                                          </p:val>
                                        </p:tav>
                                        <p:tav tm="100000">
                                          <p:val>
                                            <p:strVal val="#ppt_w"/>
                                          </p:val>
                                        </p:tav>
                                      </p:tavLst>
                                    </p:anim>
                                    <p:anim calcmode="lin" valueType="num">
                                      <p:cBhvr>
                                        <p:cTn id="21" dur="250" fill="hold"/>
                                        <p:tgtEl>
                                          <p:spTgt spid="14"/>
                                        </p:tgtEl>
                                        <p:attrNameLst>
                                          <p:attrName>ppt_h</p:attrName>
                                        </p:attrNameLst>
                                      </p:cBhvr>
                                      <p:tavLst>
                                        <p:tav tm="0">
                                          <p:val>
                                            <p:strVal val="#ppt_h"/>
                                          </p:val>
                                        </p:tav>
                                        <p:tav tm="100000">
                                          <p:val>
                                            <p:strVal val="#ppt_h"/>
                                          </p:val>
                                        </p:tav>
                                      </p:tavLst>
                                    </p:anim>
                                    <p:animEffect transition="in" filter="fade">
                                      <p:cBhvr>
                                        <p:cTn id="22" dur="250"/>
                                        <p:tgtEl>
                                          <p:spTgt spid="14"/>
                                        </p:tgtEl>
                                      </p:cBhvr>
                                    </p:animEffect>
                                  </p:childTnLst>
                                </p:cTn>
                              </p:par>
                              <p:par>
                                <p:cTn id="23" presetID="55" presetClass="entr" presetSubtype="0" fill="hold" grpId="0" nodeType="withEffect">
                                  <p:stCondLst>
                                    <p:cond delay="43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250" fill="hold"/>
                                        <p:tgtEl>
                                          <p:spTgt spid="18"/>
                                        </p:tgtEl>
                                        <p:attrNameLst>
                                          <p:attrName>ppt_w</p:attrName>
                                        </p:attrNameLst>
                                      </p:cBhvr>
                                      <p:tavLst>
                                        <p:tav tm="0">
                                          <p:val>
                                            <p:strVal val="#ppt_w*0.70"/>
                                          </p:val>
                                        </p:tav>
                                        <p:tav tm="100000">
                                          <p:val>
                                            <p:strVal val="#ppt_w"/>
                                          </p:val>
                                        </p:tav>
                                      </p:tavLst>
                                    </p:anim>
                                    <p:anim calcmode="lin" valueType="num">
                                      <p:cBhvr>
                                        <p:cTn id="26" dur="250" fill="hold"/>
                                        <p:tgtEl>
                                          <p:spTgt spid="18"/>
                                        </p:tgtEl>
                                        <p:attrNameLst>
                                          <p:attrName>ppt_h</p:attrName>
                                        </p:attrNameLst>
                                      </p:cBhvr>
                                      <p:tavLst>
                                        <p:tav tm="0">
                                          <p:val>
                                            <p:strVal val="#ppt_h"/>
                                          </p:val>
                                        </p:tav>
                                        <p:tav tm="100000">
                                          <p:val>
                                            <p:strVal val="#ppt_h"/>
                                          </p:val>
                                        </p:tav>
                                      </p:tavLst>
                                    </p:anim>
                                    <p:animEffect transition="in" filter="fade">
                                      <p:cBhvr>
                                        <p:cTn id="27" dur="250"/>
                                        <p:tgtEl>
                                          <p:spTgt spid="18"/>
                                        </p:tgtEl>
                                      </p:cBhvr>
                                    </p:animEffect>
                                  </p:childTnLst>
                                </p:cTn>
                              </p:par>
                              <p:par>
                                <p:cTn id="28" presetID="55" presetClass="entr" presetSubtype="0" fill="hold" grpId="0" nodeType="withEffect">
                                  <p:stCondLst>
                                    <p:cond delay="44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50" fill="hold"/>
                                        <p:tgtEl>
                                          <p:spTgt spid="19"/>
                                        </p:tgtEl>
                                        <p:attrNameLst>
                                          <p:attrName>ppt_w</p:attrName>
                                        </p:attrNameLst>
                                      </p:cBhvr>
                                      <p:tavLst>
                                        <p:tav tm="0">
                                          <p:val>
                                            <p:strVal val="#ppt_w*0.70"/>
                                          </p:val>
                                        </p:tav>
                                        <p:tav tm="100000">
                                          <p:val>
                                            <p:strVal val="#ppt_w"/>
                                          </p:val>
                                        </p:tav>
                                      </p:tavLst>
                                    </p:anim>
                                    <p:anim calcmode="lin" valueType="num">
                                      <p:cBhvr>
                                        <p:cTn id="31" dur="250" fill="hold"/>
                                        <p:tgtEl>
                                          <p:spTgt spid="19"/>
                                        </p:tgtEl>
                                        <p:attrNameLst>
                                          <p:attrName>ppt_h</p:attrName>
                                        </p:attrNameLst>
                                      </p:cBhvr>
                                      <p:tavLst>
                                        <p:tav tm="0">
                                          <p:val>
                                            <p:strVal val="#ppt_h"/>
                                          </p:val>
                                        </p:tav>
                                        <p:tav tm="100000">
                                          <p:val>
                                            <p:strVal val="#ppt_h"/>
                                          </p:val>
                                        </p:tav>
                                      </p:tavLst>
                                    </p:anim>
                                    <p:animEffect transition="in" filter="fade">
                                      <p:cBhvr>
                                        <p:cTn id="32" dur="250"/>
                                        <p:tgtEl>
                                          <p:spTgt spid="19"/>
                                        </p:tgtEl>
                                      </p:cBhvr>
                                    </p:animEffect>
                                  </p:childTnLst>
                                </p:cTn>
                              </p:par>
                              <p:par>
                                <p:cTn id="33" presetID="55" presetClass="entr" presetSubtype="0" fill="hold" grpId="0" nodeType="withEffect">
                                  <p:stCondLst>
                                    <p:cond delay="45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250" fill="hold"/>
                                        <p:tgtEl>
                                          <p:spTgt spid="15"/>
                                        </p:tgtEl>
                                        <p:attrNameLst>
                                          <p:attrName>ppt_w</p:attrName>
                                        </p:attrNameLst>
                                      </p:cBhvr>
                                      <p:tavLst>
                                        <p:tav tm="0">
                                          <p:val>
                                            <p:strVal val="#ppt_w*0.70"/>
                                          </p:val>
                                        </p:tav>
                                        <p:tav tm="100000">
                                          <p:val>
                                            <p:strVal val="#ppt_w"/>
                                          </p:val>
                                        </p:tav>
                                      </p:tavLst>
                                    </p:anim>
                                    <p:anim calcmode="lin" valueType="num">
                                      <p:cBhvr>
                                        <p:cTn id="36" dur="250" fill="hold"/>
                                        <p:tgtEl>
                                          <p:spTgt spid="15"/>
                                        </p:tgtEl>
                                        <p:attrNameLst>
                                          <p:attrName>ppt_h</p:attrName>
                                        </p:attrNameLst>
                                      </p:cBhvr>
                                      <p:tavLst>
                                        <p:tav tm="0">
                                          <p:val>
                                            <p:strVal val="#ppt_h"/>
                                          </p:val>
                                        </p:tav>
                                        <p:tav tm="100000">
                                          <p:val>
                                            <p:strVal val="#ppt_h"/>
                                          </p:val>
                                        </p:tav>
                                      </p:tavLst>
                                    </p:anim>
                                    <p:animEffect transition="in" filter="fade">
                                      <p:cBhvr>
                                        <p:cTn id="37" dur="250"/>
                                        <p:tgtEl>
                                          <p:spTgt spid="15"/>
                                        </p:tgtEl>
                                      </p:cBhvr>
                                    </p:animEffect>
                                  </p:childTnLst>
                                </p:cTn>
                              </p:par>
                              <p:par>
                                <p:cTn id="38" presetID="55" presetClass="entr" presetSubtype="0" fill="hold" grpId="0" nodeType="withEffect">
                                  <p:stCondLst>
                                    <p:cond delay="46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250" fill="hold"/>
                                        <p:tgtEl>
                                          <p:spTgt spid="20"/>
                                        </p:tgtEl>
                                        <p:attrNameLst>
                                          <p:attrName>ppt_w</p:attrName>
                                        </p:attrNameLst>
                                      </p:cBhvr>
                                      <p:tavLst>
                                        <p:tav tm="0">
                                          <p:val>
                                            <p:strVal val="#ppt_w*0.70"/>
                                          </p:val>
                                        </p:tav>
                                        <p:tav tm="100000">
                                          <p:val>
                                            <p:strVal val="#ppt_w"/>
                                          </p:val>
                                        </p:tav>
                                      </p:tavLst>
                                    </p:anim>
                                    <p:anim calcmode="lin" valueType="num">
                                      <p:cBhvr>
                                        <p:cTn id="41" dur="250" fill="hold"/>
                                        <p:tgtEl>
                                          <p:spTgt spid="20"/>
                                        </p:tgtEl>
                                        <p:attrNameLst>
                                          <p:attrName>ppt_h</p:attrName>
                                        </p:attrNameLst>
                                      </p:cBhvr>
                                      <p:tavLst>
                                        <p:tav tm="0">
                                          <p:val>
                                            <p:strVal val="#ppt_h"/>
                                          </p:val>
                                        </p:tav>
                                        <p:tav tm="100000">
                                          <p:val>
                                            <p:strVal val="#ppt_h"/>
                                          </p:val>
                                        </p:tav>
                                      </p:tavLst>
                                    </p:anim>
                                    <p:animEffect transition="in" filter="fade">
                                      <p:cBhvr>
                                        <p:cTn id="42" dur="250"/>
                                        <p:tgtEl>
                                          <p:spTgt spid="20"/>
                                        </p:tgtEl>
                                      </p:cBhvr>
                                    </p:animEffect>
                                  </p:childTnLst>
                                </p:cTn>
                              </p:par>
                              <p:par>
                                <p:cTn id="43" presetID="55" presetClass="entr" presetSubtype="0" fill="hold" grpId="0" nodeType="withEffect">
                                  <p:stCondLst>
                                    <p:cond delay="4700"/>
                                  </p:stCondLst>
                                  <p:childTnLst>
                                    <p:set>
                                      <p:cBhvr>
                                        <p:cTn id="44" dur="1" fill="hold">
                                          <p:stCondLst>
                                            <p:cond delay="0"/>
                                          </p:stCondLst>
                                        </p:cTn>
                                        <p:tgtEl>
                                          <p:spTgt spid="21"/>
                                        </p:tgtEl>
                                        <p:attrNameLst>
                                          <p:attrName>style.visibility</p:attrName>
                                        </p:attrNameLst>
                                      </p:cBhvr>
                                      <p:to>
                                        <p:strVal val="visible"/>
                                      </p:to>
                                    </p:set>
                                    <p:anim calcmode="lin" valueType="num">
                                      <p:cBhvr>
                                        <p:cTn id="45" dur="250" fill="hold"/>
                                        <p:tgtEl>
                                          <p:spTgt spid="21"/>
                                        </p:tgtEl>
                                        <p:attrNameLst>
                                          <p:attrName>ppt_w</p:attrName>
                                        </p:attrNameLst>
                                      </p:cBhvr>
                                      <p:tavLst>
                                        <p:tav tm="0">
                                          <p:val>
                                            <p:strVal val="#ppt_w*0.70"/>
                                          </p:val>
                                        </p:tav>
                                        <p:tav tm="100000">
                                          <p:val>
                                            <p:strVal val="#ppt_w"/>
                                          </p:val>
                                        </p:tav>
                                      </p:tavLst>
                                    </p:anim>
                                    <p:anim calcmode="lin" valueType="num">
                                      <p:cBhvr>
                                        <p:cTn id="46" dur="250" fill="hold"/>
                                        <p:tgtEl>
                                          <p:spTgt spid="21"/>
                                        </p:tgtEl>
                                        <p:attrNameLst>
                                          <p:attrName>ppt_h</p:attrName>
                                        </p:attrNameLst>
                                      </p:cBhvr>
                                      <p:tavLst>
                                        <p:tav tm="0">
                                          <p:val>
                                            <p:strVal val="#ppt_h"/>
                                          </p:val>
                                        </p:tav>
                                        <p:tav tm="100000">
                                          <p:val>
                                            <p:strVal val="#ppt_h"/>
                                          </p:val>
                                        </p:tav>
                                      </p:tavLst>
                                    </p:anim>
                                    <p:animEffect transition="in" filter="fade">
                                      <p:cBhvr>
                                        <p:cTn id="47" dur="250"/>
                                        <p:tgtEl>
                                          <p:spTgt spid="21"/>
                                        </p:tgtEl>
                                      </p:cBhvr>
                                    </p:animEffect>
                                  </p:childTnLst>
                                </p:cTn>
                              </p:par>
                              <p:par>
                                <p:cTn id="48" presetID="10" presetClass="entr" presetSubtype="0" fill="hold" grpId="0" nodeType="withEffect">
                                  <p:stCondLst>
                                    <p:cond delay="125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75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Cost: Single Room Controller</a:t>
            </a:r>
            <a:endParaRPr lang="en-US" dirty="0"/>
          </a:p>
        </p:txBody>
      </p:sp>
      <p:sp>
        <p:nvSpPr>
          <p:cNvPr id="3" name="Content Placeholder 2"/>
          <p:cNvSpPr>
            <a:spLocks noGrp="1"/>
          </p:cNvSpPr>
          <p:nvPr>
            <p:ph idx="1"/>
          </p:nvPr>
        </p:nvSpPr>
        <p:spPr/>
        <p:txBody>
          <a:bodyPr/>
          <a:lstStyle/>
          <a:p>
            <a:r>
              <a:rPr lang="en-US" sz="2000" dirty="0" smtClean="0"/>
              <a:t>Low Cost little brother of O3-DIN-CPU</a:t>
            </a:r>
          </a:p>
          <a:p>
            <a:r>
              <a:rPr lang="en-US" sz="2000" dirty="0" smtClean="0"/>
              <a:t>1 serial port</a:t>
            </a:r>
          </a:p>
          <a:p>
            <a:r>
              <a:rPr lang="en-US" sz="2000" dirty="0" smtClean="0"/>
              <a:t>2 Hubs maximum</a:t>
            </a:r>
          </a:p>
          <a:p>
            <a:r>
              <a:rPr lang="en-US" sz="2000" dirty="0" smtClean="0"/>
              <a:t>Same power </a:t>
            </a:r>
          </a:p>
          <a:p>
            <a:r>
              <a:rPr lang="en-US" sz="2000" dirty="0" err="1" smtClean="0"/>
              <a:t>PoE</a:t>
            </a:r>
            <a:r>
              <a:rPr lang="en-US" sz="2000" dirty="0" smtClean="0"/>
              <a:t> Ready</a:t>
            </a:r>
            <a:endParaRPr lang="en-US" sz="2000" dirty="0"/>
          </a:p>
        </p:txBody>
      </p:sp>
    </p:spTree>
    <p:extLst>
      <p:ext uri="{BB962C8B-B14F-4D97-AF65-F5344CB8AC3E}">
        <p14:creationId xmlns:p14="http://schemas.microsoft.com/office/powerpoint/2010/main" val="228403321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907704" y="126901"/>
            <a:ext cx="6851104" cy="857250"/>
          </a:xfrm>
        </p:spPr>
        <p:txBody>
          <a:bodyPr/>
          <a:lstStyle/>
          <a:p>
            <a:r>
              <a:rPr lang="en-US" dirty="0" smtClean="0"/>
              <a:t>Features and CPU SRC comparison</a:t>
            </a:r>
            <a:endParaRPr lang="en-US" dirty="0"/>
          </a:p>
        </p:txBody>
      </p:sp>
      <p:sp>
        <p:nvSpPr>
          <p:cNvPr id="11" name="Content Placeholder 10"/>
          <p:cNvSpPr>
            <a:spLocks noGrp="1"/>
          </p:cNvSpPr>
          <p:nvPr>
            <p:ph idx="1"/>
          </p:nvPr>
        </p:nvSpPr>
        <p:spPr>
          <a:xfrm>
            <a:off x="5004048" y="1203326"/>
            <a:ext cx="3887541" cy="3176587"/>
          </a:xfrm>
        </p:spPr>
        <p:txBody>
          <a:bodyPr/>
          <a:lstStyle/>
          <a:p>
            <a:pPr marL="301624" indent="-285750">
              <a:buFont typeface="Arial" charset="0"/>
              <a:buChar char="•"/>
            </a:pPr>
            <a:r>
              <a:rPr lang="en-US" sz="2400" dirty="0" smtClean="0"/>
              <a:t>Same hardware, </a:t>
            </a:r>
          </a:p>
          <a:p>
            <a:pPr marL="301624" indent="-285750">
              <a:buFont typeface="Arial" charset="0"/>
              <a:buChar char="•"/>
            </a:pPr>
            <a:r>
              <a:rPr lang="en-US" sz="2400" dirty="0" smtClean="0"/>
              <a:t>Same database,</a:t>
            </a:r>
          </a:p>
          <a:p>
            <a:pPr marL="301624" indent="-285750">
              <a:buFont typeface="Arial" charset="0"/>
              <a:buChar char="•"/>
            </a:pPr>
            <a:r>
              <a:rPr lang="en-US" sz="2400" dirty="0" smtClean="0"/>
              <a:t>Smaller architecture</a:t>
            </a:r>
          </a:p>
          <a:p>
            <a:pPr marL="301624" indent="-285750">
              <a:buFont typeface="Arial" charset="0"/>
              <a:buChar char="•"/>
            </a:pPr>
            <a:r>
              <a:rPr lang="en-US" sz="2400" dirty="0" smtClean="0"/>
              <a:t>Lower Cost per room</a:t>
            </a:r>
          </a:p>
          <a:p>
            <a:pPr marL="301624" indent="-285750">
              <a:buFont typeface="Arial" charset="0"/>
              <a:buChar char="•"/>
            </a:pPr>
            <a:endParaRPr lang="en-US" sz="2400" dirty="0" smtClean="0"/>
          </a:p>
          <a:p>
            <a:endParaRPr lang="en-US" sz="2400" dirty="0"/>
          </a:p>
        </p:txBody>
      </p:sp>
      <p:sp>
        <p:nvSpPr>
          <p:cNvPr id="9" name="Footer Placeholder 8"/>
          <p:cNvSpPr>
            <a:spLocks noGrp="1"/>
          </p:cNvSpPr>
          <p:nvPr>
            <p:ph type="ftr" sz="quarter" idx="4294967295"/>
          </p:nvPr>
        </p:nvSpPr>
        <p:spPr/>
        <p:txBody>
          <a:bodyPr/>
          <a:lstStyle/>
          <a:p>
            <a:endParaRPr lang="en-US" dirty="0"/>
          </a:p>
        </p:txBody>
      </p:sp>
      <p:sp>
        <p:nvSpPr>
          <p:cNvPr id="8" name="Slide Number Placeholder 7"/>
          <p:cNvSpPr>
            <a:spLocks noGrp="1"/>
          </p:cNvSpPr>
          <p:nvPr>
            <p:ph type="sldNum" sz="quarter" idx="12"/>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55526"/>
            <a:ext cx="4582281" cy="41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20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1043495" y="4396717"/>
            <a:ext cx="0" cy="335273"/>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1043495" y="3770222"/>
            <a:ext cx="0" cy="626494"/>
          </a:xfrm>
          <a:prstGeom prst="line">
            <a:avLst/>
          </a:prstGeom>
          <a:ln w="12700" cap="rnd">
            <a:solidFill>
              <a:srgbClr val="4F515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388262" y="2619735"/>
            <a:ext cx="0" cy="844948"/>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p:nvPr>
        </p:nvSpPr>
        <p:spPr>
          <a:xfrm>
            <a:off x="1903919" y="4508"/>
            <a:ext cx="6851104" cy="857250"/>
          </a:xfrm>
        </p:spPr>
        <p:txBody>
          <a:bodyPr/>
          <a:lstStyle/>
          <a:p>
            <a:r>
              <a:rPr lang="en-US" dirty="0" smtClean="0"/>
              <a:t>SRC Versus CPU Controller</a:t>
            </a:r>
            <a:endParaRPr lang="en-US" dirty="0"/>
          </a:p>
        </p:txBody>
      </p:sp>
      <p:sp>
        <p:nvSpPr>
          <p:cNvPr id="9" name="Footer Placeholder 8"/>
          <p:cNvSpPr>
            <a:spLocks noGrp="1"/>
          </p:cNvSpPr>
          <p:nvPr>
            <p:ph type="ftr" sz="quarter" idx="4294967295"/>
          </p:nvPr>
        </p:nvSpPr>
        <p:spPr/>
        <p:txBody>
          <a:bodyPr/>
          <a:lstStyle/>
          <a:p>
            <a:r>
              <a:rPr lang="en-US" dirty="0" smtClean="0"/>
              <a:t>.</a:t>
            </a:r>
            <a:endParaRPr lang="en-US" dirty="0"/>
          </a:p>
        </p:txBody>
      </p:sp>
      <p:sp>
        <p:nvSpPr>
          <p:cNvPr id="8" name="Slide Number Placeholder 7"/>
          <p:cNvSpPr>
            <a:spLocks noGrp="1"/>
          </p:cNvSpPr>
          <p:nvPr>
            <p:ph type="sldNum" sz="quarter" idx="12"/>
          </p:nvPr>
        </p:nvSpPr>
        <p:spPr/>
        <p:txBody>
          <a:bodyPr/>
          <a:lstStyle/>
          <a:p>
            <a:endParaRPr lang="en-US" dirty="0"/>
          </a:p>
        </p:txBody>
      </p:sp>
      <p:sp>
        <p:nvSpPr>
          <p:cNvPr id="2" name="TextBox 1"/>
          <p:cNvSpPr txBox="1"/>
          <p:nvPr/>
        </p:nvSpPr>
        <p:spPr>
          <a:xfrm>
            <a:off x="1296788" y="591530"/>
            <a:ext cx="3132348" cy="369332"/>
          </a:xfrm>
          <a:prstGeom prst="rect">
            <a:avLst/>
          </a:prstGeom>
          <a:noFill/>
        </p:spPr>
        <p:txBody>
          <a:bodyPr wrap="square" rtlCol="0">
            <a:spAutoFit/>
          </a:bodyPr>
          <a:lstStyle/>
          <a:p>
            <a:r>
              <a:rPr lang="en-US" dirty="0" smtClean="0"/>
              <a:t>CPU System Layout</a:t>
            </a:r>
            <a:endParaRPr lang="en-US" dirty="0"/>
          </a:p>
        </p:txBody>
      </p:sp>
      <p:sp>
        <p:nvSpPr>
          <p:cNvPr id="7" name="TextBox 6"/>
          <p:cNvSpPr txBox="1"/>
          <p:nvPr/>
        </p:nvSpPr>
        <p:spPr>
          <a:xfrm>
            <a:off x="5472100" y="593937"/>
            <a:ext cx="3132348" cy="369332"/>
          </a:xfrm>
          <a:prstGeom prst="rect">
            <a:avLst/>
          </a:prstGeom>
          <a:noFill/>
        </p:spPr>
        <p:txBody>
          <a:bodyPr wrap="square" rtlCol="0">
            <a:spAutoFit/>
          </a:bodyPr>
          <a:lstStyle/>
          <a:p>
            <a:r>
              <a:rPr lang="en-US" dirty="0" smtClean="0"/>
              <a:t>SRC System Layout</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60" y="4191930"/>
            <a:ext cx="657225" cy="409575"/>
          </a:xfrm>
          <a:prstGeom prst="rect">
            <a:avLst/>
          </a:prstGeom>
        </p:spPr>
      </p:pic>
      <p:grpSp>
        <p:nvGrpSpPr>
          <p:cNvPr id="16" name="Group 15"/>
          <p:cNvGrpSpPr/>
          <p:nvPr/>
        </p:nvGrpSpPr>
        <p:grpSpPr>
          <a:xfrm>
            <a:off x="799702" y="2296164"/>
            <a:ext cx="1594056" cy="647142"/>
            <a:chOff x="799702" y="2296164"/>
            <a:chExt cx="1594056" cy="64714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02" y="2317602"/>
              <a:ext cx="651076" cy="6042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38456" y="2296164"/>
              <a:ext cx="232210" cy="64714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81518" y="2296164"/>
              <a:ext cx="232210" cy="6471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8486" y="2296164"/>
              <a:ext cx="232210" cy="64714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61548" y="2296164"/>
              <a:ext cx="232210" cy="647142"/>
            </a:xfrm>
            <a:prstGeom prst="rect">
              <a:avLst/>
            </a:prstGeom>
          </p:spPr>
        </p:pic>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5915"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7054"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8193"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9332"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471"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1610"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49"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160427"/>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9175"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0314"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1453"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2592"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3731"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4870"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009"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7148" y="1671650"/>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Connector 32"/>
          <p:cNvCxnSpPr/>
          <p:nvPr/>
        </p:nvCxnSpPr>
        <p:spPr>
          <a:xfrm>
            <a:off x="1079612" y="1622127"/>
            <a:ext cx="2606232" cy="0"/>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090642" y="1068874"/>
            <a:ext cx="2606232" cy="0"/>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079612" y="1071373"/>
            <a:ext cx="0" cy="1224791"/>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39910" y="1313645"/>
            <a:ext cx="792089" cy="1015663"/>
          </a:xfrm>
          <a:prstGeom prst="rect">
            <a:avLst/>
          </a:prstGeom>
          <a:noFill/>
        </p:spPr>
        <p:txBody>
          <a:bodyPr wrap="square" rtlCol="0">
            <a:spAutoFit/>
          </a:bodyPr>
          <a:lstStyle/>
          <a:p>
            <a:r>
              <a:rPr lang="en-US" sz="1200" dirty="0" smtClean="0"/>
              <a:t>Modbus</a:t>
            </a:r>
          </a:p>
          <a:p>
            <a:r>
              <a:rPr lang="en-US" sz="1200" dirty="0" smtClean="0"/>
              <a:t>Or</a:t>
            </a:r>
          </a:p>
          <a:p>
            <a:r>
              <a:rPr lang="en-US" sz="1200" dirty="0" err="1" smtClean="0"/>
              <a:t>LINKnet</a:t>
            </a:r>
            <a:endParaRPr lang="en-US" sz="1200" dirty="0" smtClean="0"/>
          </a:p>
          <a:p>
            <a:r>
              <a:rPr lang="en-US" sz="1200" dirty="0" smtClean="0"/>
              <a:t>Or</a:t>
            </a:r>
          </a:p>
          <a:p>
            <a:r>
              <a:rPr lang="en-US" sz="1200" dirty="0" smtClean="0"/>
              <a:t>MS/TP</a:t>
            </a:r>
            <a:endParaRPr lang="en-US" sz="1200" dirty="0"/>
          </a:p>
        </p:txBody>
      </p:sp>
      <p:sp>
        <p:nvSpPr>
          <p:cNvPr id="43" name="TextBox 42"/>
          <p:cNvSpPr txBox="1"/>
          <p:nvPr/>
        </p:nvSpPr>
        <p:spPr>
          <a:xfrm>
            <a:off x="2662427" y="2179102"/>
            <a:ext cx="1023417" cy="738664"/>
          </a:xfrm>
          <a:prstGeom prst="rect">
            <a:avLst/>
          </a:prstGeom>
          <a:noFill/>
        </p:spPr>
        <p:txBody>
          <a:bodyPr wrap="square" rtlCol="0">
            <a:spAutoFit/>
          </a:bodyPr>
          <a:lstStyle/>
          <a:p>
            <a:r>
              <a:rPr lang="en-US" sz="1050" dirty="0" smtClean="0"/>
              <a:t>Analog I/O</a:t>
            </a:r>
          </a:p>
          <a:p>
            <a:r>
              <a:rPr lang="en-US" sz="1050" dirty="0" smtClean="0"/>
              <a:t>Binary I/O</a:t>
            </a:r>
          </a:p>
          <a:p>
            <a:r>
              <a:rPr lang="en-US" sz="1050" dirty="0" smtClean="0"/>
              <a:t>DALI</a:t>
            </a:r>
          </a:p>
          <a:p>
            <a:r>
              <a:rPr lang="en-US" sz="1050" dirty="0" smtClean="0"/>
              <a:t>Access</a:t>
            </a:r>
            <a:endParaRPr lang="en-US" sz="1050" dirty="0"/>
          </a:p>
        </p:txBody>
      </p:sp>
      <p:sp>
        <p:nvSpPr>
          <p:cNvPr id="44" name="TextBox 43"/>
          <p:cNvSpPr txBox="1"/>
          <p:nvPr/>
        </p:nvSpPr>
        <p:spPr>
          <a:xfrm>
            <a:off x="1517054" y="3100742"/>
            <a:ext cx="1023417" cy="738664"/>
          </a:xfrm>
          <a:prstGeom prst="rect">
            <a:avLst/>
          </a:prstGeom>
          <a:noFill/>
        </p:spPr>
        <p:txBody>
          <a:bodyPr wrap="square" rtlCol="0">
            <a:spAutoFit/>
          </a:bodyPr>
          <a:lstStyle/>
          <a:p>
            <a:r>
              <a:rPr lang="en-US" sz="1050" dirty="0" smtClean="0"/>
              <a:t>Light, Temperature,</a:t>
            </a:r>
          </a:p>
          <a:p>
            <a:r>
              <a:rPr lang="en-US" sz="1050" dirty="0" smtClean="0"/>
              <a:t>Sound,</a:t>
            </a:r>
          </a:p>
          <a:p>
            <a:r>
              <a:rPr lang="en-US" sz="1050" dirty="0" smtClean="0"/>
              <a:t>Occupancy</a:t>
            </a:r>
            <a:endParaRPr lang="en-US" sz="1050" dirty="0"/>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3366" y="3142093"/>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2357" y="3147334"/>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3401" y="3147334"/>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9194" y="3667762"/>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2662427" y="3625824"/>
            <a:ext cx="665538" cy="369332"/>
          </a:xfrm>
          <a:prstGeom prst="rect">
            <a:avLst/>
          </a:prstGeom>
          <a:noFill/>
        </p:spPr>
        <p:txBody>
          <a:bodyPr wrap="square" rtlCol="0">
            <a:spAutoFit/>
          </a:bodyPr>
          <a:lstStyle/>
          <a:p>
            <a:r>
              <a:rPr lang="en-US" dirty="0" smtClean="0"/>
              <a:t>. . . </a:t>
            </a:r>
            <a:endParaRPr lang="en-US" dirty="0"/>
          </a:p>
        </p:txBody>
      </p:sp>
      <p:sp>
        <p:nvSpPr>
          <p:cNvPr id="55" name="TextBox 54"/>
          <p:cNvSpPr txBox="1"/>
          <p:nvPr/>
        </p:nvSpPr>
        <p:spPr>
          <a:xfrm>
            <a:off x="2540471" y="3156483"/>
            <a:ext cx="396044" cy="276999"/>
          </a:xfrm>
          <a:prstGeom prst="rect">
            <a:avLst/>
          </a:prstGeom>
          <a:noFill/>
        </p:spPr>
        <p:txBody>
          <a:bodyPr wrap="square" rtlCol="0">
            <a:spAutoFit/>
          </a:bodyPr>
          <a:lstStyle/>
          <a:p>
            <a:r>
              <a:rPr lang="en-US" sz="1200" dirty="0" smtClean="0"/>
              <a:t>#1</a:t>
            </a:r>
            <a:endParaRPr lang="en-US" sz="1200" dirty="0"/>
          </a:p>
        </p:txBody>
      </p:sp>
      <p:sp>
        <p:nvSpPr>
          <p:cNvPr id="56" name="TextBox 55"/>
          <p:cNvSpPr txBox="1"/>
          <p:nvPr/>
        </p:nvSpPr>
        <p:spPr>
          <a:xfrm>
            <a:off x="3024727" y="3180478"/>
            <a:ext cx="396044" cy="276999"/>
          </a:xfrm>
          <a:prstGeom prst="rect">
            <a:avLst/>
          </a:prstGeom>
          <a:noFill/>
        </p:spPr>
        <p:txBody>
          <a:bodyPr wrap="square" rtlCol="0">
            <a:spAutoFit/>
          </a:bodyPr>
          <a:lstStyle/>
          <a:p>
            <a:r>
              <a:rPr lang="en-US" sz="1200" dirty="0" smtClean="0"/>
              <a:t>#2</a:t>
            </a:r>
            <a:endParaRPr lang="en-US" sz="1200" dirty="0"/>
          </a:p>
        </p:txBody>
      </p:sp>
      <p:sp>
        <p:nvSpPr>
          <p:cNvPr id="57" name="TextBox 56"/>
          <p:cNvSpPr txBox="1"/>
          <p:nvPr/>
        </p:nvSpPr>
        <p:spPr>
          <a:xfrm>
            <a:off x="3461563" y="3180478"/>
            <a:ext cx="396044" cy="276999"/>
          </a:xfrm>
          <a:prstGeom prst="rect">
            <a:avLst/>
          </a:prstGeom>
          <a:noFill/>
        </p:spPr>
        <p:txBody>
          <a:bodyPr wrap="square" rtlCol="0">
            <a:spAutoFit/>
          </a:bodyPr>
          <a:lstStyle/>
          <a:p>
            <a:r>
              <a:rPr lang="en-US" sz="1200" dirty="0" smtClean="0"/>
              <a:t>#3</a:t>
            </a:r>
            <a:endParaRPr lang="en-US" sz="1200" dirty="0"/>
          </a:p>
        </p:txBody>
      </p:sp>
      <p:sp>
        <p:nvSpPr>
          <p:cNvPr id="58" name="TextBox 57"/>
          <p:cNvSpPr txBox="1"/>
          <p:nvPr/>
        </p:nvSpPr>
        <p:spPr>
          <a:xfrm>
            <a:off x="3438444" y="3700906"/>
            <a:ext cx="506498" cy="276999"/>
          </a:xfrm>
          <a:prstGeom prst="rect">
            <a:avLst/>
          </a:prstGeom>
          <a:noFill/>
        </p:spPr>
        <p:txBody>
          <a:bodyPr wrap="square" rtlCol="0">
            <a:spAutoFit/>
          </a:bodyPr>
          <a:lstStyle/>
          <a:p>
            <a:r>
              <a:rPr lang="en-US" sz="1200" dirty="0" smtClean="0"/>
              <a:t>#32</a:t>
            </a:r>
            <a:endParaRPr lang="en-US" sz="1200" dirty="0"/>
          </a:p>
        </p:txBody>
      </p:sp>
      <p:grpSp>
        <p:nvGrpSpPr>
          <p:cNvPr id="50" name="Group 49"/>
          <p:cNvGrpSpPr/>
          <p:nvPr/>
        </p:nvGrpSpPr>
        <p:grpSpPr>
          <a:xfrm>
            <a:off x="4779806" y="1897835"/>
            <a:ext cx="1895445" cy="721900"/>
            <a:chOff x="5196835" y="1230287"/>
            <a:chExt cx="1895445" cy="721900"/>
          </a:xfrm>
        </p:grpSpPr>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6835" y="1230287"/>
              <a:ext cx="1283377" cy="721900"/>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36978" y="1261578"/>
              <a:ext cx="232210" cy="647142"/>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80040" y="1261578"/>
              <a:ext cx="232210" cy="647142"/>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17008" y="1261578"/>
              <a:ext cx="232210" cy="647142"/>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60070" y="1261578"/>
              <a:ext cx="232210" cy="647142"/>
            </a:xfrm>
            <a:prstGeom prst="rect">
              <a:avLst/>
            </a:prstGeom>
          </p:spPr>
        </p:pic>
      </p:grpSp>
      <p:pic>
        <p:nvPicPr>
          <p:cNvPr id="6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834" y="1271406"/>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2973" y="1271406"/>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4112" y="1271406"/>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5251" y="1271406"/>
            <a:ext cx="277392" cy="41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1" name="Straight Connector 70"/>
          <p:cNvCxnSpPr/>
          <p:nvPr/>
        </p:nvCxnSpPr>
        <p:spPr>
          <a:xfrm>
            <a:off x="5421494" y="1201883"/>
            <a:ext cx="1392453" cy="0"/>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421494" y="1201883"/>
            <a:ext cx="0" cy="754769"/>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868" y="2868000"/>
            <a:ext cx="657225" cy="409575"/>
          </a:xfrm>
          <a:prstGeom prst="rect">
            <a:avLst/>
          </a:prstGeom>
        </p:spPr>
      </p:pic>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650" y="3444064"/>
            <a:ext cx="657225" cy="409575"/>
          </a:xfrm>
          <a:prstGeom prst="rect">
            <a:avLst/>
          </a:prstGeom>
        </p:spPr>
      </p:pic>
      <p:sp>
        <p:nvSpPr>
          <p:cNvPr id="77" name="TextBox 76"/>
          <p:cNvSpPr txBox="1"/>
          <p:nvPr/>
        </p:nvSpPr>
        <p:spPr>
          <a:xfrm>
            <a:off x="5931332" y="2939085"/>
            <a:ext cx="1023417" cy="738664"/>
          </a:xfrm>
          <a:prstGeom prst="rect">
            <a:avLst/>
          </a:prstGeom>
          <a:noFill/>
        </p:spPr>
        <p:txBody>
          <a:bodyPr wrap="square" rtlCol="0">
            <a:spAutoFit/>
          </a:bodyPr>
          <a:lstStyle/>
          <a:p>
            <a:r>
              <a:rPr lang="en-US" sz="1050" dirty="0" smtClean="0"/>
              <a:t>Light, Temperature,</a:t>
            </a:r>
          </a:p>
          <a:p>
            <a:r>
              <a:rPr lang="en-US" sz="1050" dirty="0" smtClean="0"/>
              <a:t>Sound,</a:t>
            </a:r>
          </a:p>
          <a:p>
            <a:r>
              <a:rPr lang="en-US" sz="1050" dirty="0" smtClean="0"/>
              <a:t>Occupancy</a:t>
            </a:r>
            <a:endParaRPr lang="en-US" sz="1050" dirty="0"/>
          </a:p>
        </p:txBody>
      </p:sp>
      <p:sp>
        <p:nvSpPr>
          <p:cNvPr id="78" name="TextBox 77"/>
          <p:cNvSpPr txBox="1"/>
          <p:nvPr/>
        </p:nvSpPr>
        <p:spPr>
          <a:xfrm>
            <a:off x="4822334" y="2934287"/>
            <a:ext cx="396044" cy="276999"/>
          </a:xfrm>
          <a:prstGeom prst="rect">
            <a:avLst/>
          </a:prstGeom>
          <a:noFill/>
        </p:spPr>
        <p:txBody>
          <a:bodyPr wrap="square" rtlCol="0">
            <a:spAutoFit/>
          </a:bodyPr>
          <a:lstStyle/>
          <a:p>
            <a:r>
              <a:rPr lang="en-US" sz="1200" dirty="0" smtClean="0"/>
              <a:t>#1</a:t>
            </a:r>
            <a:endParaRPr lang="en-US" sz="1200" dirty="0"/>
          </a:p>
        </p:txBody>
      </p:sp>
      <p:sp>
        <p:nvSpPr>
          <p:cNvPr id="79" name="TextBox 78"/>
          <p:cNvSpPr txBox="1"/>
          <p:nvPr/>
        </p:nvSpPr>
        <p:spPr>
          <a:xfrm>
            <a:off x="4822334" y="3510351"/>
            <a:ext cx="396044" cy="276999"/>
          </a:xfrm>
          <a:prstGeom prst="rect">
            <a:avLst/>
          </a:prstGeom>
          <a:noFill/>
        </p:spPr>
        <p:txBody>
          <a:bodyPr wrap="square" rtlCol="0">
            <a:spAutoFit/>
          </a:bodyPr>
          <a:lstStyle/>
          <a:p>
            <a:r>
              <a:rPr lang="en-US" sz="1200" dirty="0" smtClean="0"/>
              <a:t>#2</a:t>
            </a:r>
            <a:endParaRPr lang="en-US" sz="1200" dirty="0"/>
          </a:p>
        </p:txBody>
      </p:sp>
      <p:pic>
        <p:nvPicPr>
          <p:cNvPr id="8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5215" y="2934410"/>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4206" y="2939651"/>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5250" y="2939651"/>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1043" y="3460079"/>
            <a:ext cx="340783" cy="34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TextBox 83"/>
          <p:cNvSpPr txBox="1"/>
          <p:nvPr/>
        </p:nvSpPr>
        <p:spPr>
          <a:xfrm>
            <a:off x="7574276" y="3418141"/>
            <a:ext cx="665538" cy="369332"/>
          </a:xfrm>
          <a:prstGeom prst="rect">
            <a:avLst/>
          </a:prstGeom>
          <a:noFill/>
        </p:spPr>
        <p:txBody>
          <a:bodyPr wrap="square" rtlCol="0">
            <a:spAutoFit/>
          </a:bodyPr>
          <a:lstStyle/>
          <a:p>
            <a:r>
              <a:rPr lang="en-US" dirty="0" smtClean="0"/>
              <a:t>. . . </a:t>
            </a:r>
            <a:endParaRPr lang="en-US" dirty="0"/>
          </a:p>
        </p:txBody>
      </p:sp>
      <p:sp>
        <p:nvSpPr>
          <p:cNvPr id="85" name="TextBox 84"/>
          <p:cNvSpPr txBox="1"/>
          <p:nvPr/>
        </p:nvSpPr>
        <p:spPr>
          <a:xfrm>
            <a:off x="7452320" y="2948800"/>
            <a:ext cx="396044" cy="276999"/>
          </a:xfrm>
          <a:prstGeom prst="rect">
            <a:avLst/>
          </a:prstGeom>
          <a:noFill/>
        </p:spPr>
        <p:txBody>
          <a:bodyPr wrap="square" rtlCol="0">
            <a:spAutoFit/>
          </a:bodyPr>
          <a:lstStyle/>
          <a:p>
            <a:r>
              <a:rPr lang="en-US" sz="1200" dirty="0" smtClean="0"/>
              <a:t>#1</a:t>
            </a:r>
            <a:endParaRPr lang="en-US" sz="1200" dirty="0"/>
          </a:p>
        </p:txBody>
      </p:sp>
      <p:sp>
        <p:nvSpPr>
          <p:cNvPr id="86" name="TextBox 85"/>
          <p:cNvSpPr txBox="1"/>
          <p:nvPr/>
        </p:nvSpPr>
        <p:spPr>
          <a:xfrm>
            <a:off x="7936576" y="2972795"/>
            <a:ext cx="396044" cy="276999"/>
          </a:xfrm>
          <a:prstGeom prst="rect">
            <a:avLst/>
          </a:prstGeom>
          <a:noFill/>
        </p:spPr>
        <p:txBody>
          <a:bodyPr wrap="square" rtlCol="0">
            <a:spAutoFit/>
          </a:bodyPr>
          <a:lstStyle/>
          <a:p>
            <a:r>
              <a:rPr lang="en-US" sz="1200" dirty="0" smtClean="0"/>
              <a:t>#2</a:t>
            </a:r>
            <a:endParaRPr lang="en-US" sz="1200" dirty="0"/>
          </a:p>
        </p:txBody>
      </p:sp>
      <p:sp>
        <p:nvSpPr>
          <p:cNvPr id="87" name="TextBox 86"/>
          <p:cNvSpPr txBox="1"/>
          <p:nvPr/>
        </p:nvSpPr>
        <p:spPr>
          <a:xfrm>
            <a:off x="8373412" y="2972795"/>
            <a:ext cx="396044" cy="276999"/>
          </a:xfrm>
          <a:prstGeom prst="rect">
            <a:avLst/>
          </a:prstGeom>
          <a:noFill/>
        </p:spPr>
        <p:txBody>
          <a:bodyPr wrap="square" rtlCol="0">
            <a:spAutoFit/>
          </a:bodyPr>
          <a:lstStyle/>
          <a:p>
            <a:r>
              <a:rPr lang="en-US" sz="1200" dirty="0" smtClean="0"/>
              <a:t>#3</a:t>
            </a:r>
            <a:endParaRPr lang="en-US" sz="1200" dirty="0"/>
          </a:p>
        </p:txBody>
      </p:sp>
      <p:sp>
        <p:nvSpPr>
          <p:cNvPr id="88" name="TextBox 87"/>
          <p:cNvSpPr txBox="1"/>
          <p:nvPr/>
        </p:nvSpPr>
        <p:spPr>
          <a:xfrm>
            <a:off x="8350293" y="3493223"/>
            <a:ext cx="506498" cy="276999"/>
          </a:xfrm>
          <a:prstGeom prst="rect">
            <a:avLst/>
          </a:prstGeom>
          <a:noFill/>
        </p:spPr>
        <p:txBody>
          <a:bodyPr wrap="square" rtlCol="0">
            <a:spAutoFit/>
          </a:bodyPr>
          <a:lstStyle/>
          <a:p>
            <a:r>
              <a:rPr lang="en-US" sz="1200" dirty="0" smtClean="0"/>
              <a:t>#32</a:t>
            </a:r>
            <a:endParaRPr lang="en-US" sz="1200" dirty="0"/>
          </a:p>
        </p:txBody>
      </p:sp>
      <p:cxnSp>
        <p:nvCxnSpPr>
          <p:cNvPr id="89" name="Straight Connector 88"/>
          <p:cNvCxnSpPr/>
          <p:nvPr/>
        </p:nvCxnSpPr>
        <p:spPr>
          <a:xfrm>
            <a:off x="1043495" y="2991084"/>
            <a:ext cx="0" cy="848321"/>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78" y="3075806"/>
            <a:ext cx="657225" cy="4095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60" y="3651870"/>
            <a:ext cx="657225" cy="409575"/>
          </a:xfrm>
          <a:prstGeom prst="rect">
            <a:avLst/>
          </a:prstGeom>
        </p:spPr>
      </p:pic>
      <p:sp>
        <p:nvSpPr>
          <p:cNvPr id="45" name="TextBox 44"/>
          <p:cNvSpPr txBox="1"/>
          <p:nvPr/>
        </p:nvSpPr>
        <p:spPr>
          <a:xfrm>
            <a:off x="467544" y="3142093"/>
            <a:ext cx="396044" cy="276999"/>
          </a:xfrm>
          <a:prstGeom prst="rect">
            <a:avLst/>
          </a:prstGeom>
          <a:noFill/>
        </p:spPr>
        <p:txBody>
          <a:bodyPr wrap="square" rtlCol="0">
            <a:spAutoFit/>
          </a:bodyPr>
          <a:lstStyle/>
          <a:p>
            <a:r>
              <a:rPr lang="en-US" sz="1200" dirty="0" smtClean="0"/>
              <a:t>#1</a:t>
            </a:r>
            <a:endParaRPr lang="en-US" sz="1200" dirty="0"/>
          </a:p>
        </p:txBody>
      </p:sp>
      <p:sp>
        <p:nvSpPr>
          <p:cNvPr id="48" name="TextBox 47"/>
          <p:cNvSpPr txBox="1"/>
          <p:nvPr/>
        </p:nvSpPr>
        <p:spPr>
          <a:xfrm>
            <a:off x="467544" y="3718157"/>
            <a:ext cx="396044" cy="276999"/>
          </a:xfrm>
          <a:prstGeom prst="rect">
            <a:avLst/>
          </a:prstGeom>
          <a:noFill/>
        </p:spPr>
        <p:txBody>
          <a:bodyPr wrap="square" rtlCol="0">
            <a:spAutoFit/>
          </a:bodyPr>
          <a:lstStyle/>
          <a:p>
            <a:r>
              <a:rPr lang="en-US" sz="1200" dirty="0" smtClean="0"/>
              <a:t>#2</a:t>
            </a:r>
            <a:endParaRPr lang="en-US" sz="1200" dirty="0"/>
          </a:p>
        </p:txBody>
      </p:sp>
      <p:sp>
        <p:nvSpPr>
          <p:cNvPr id="49" name="TextBox 48"/>
          <p:cNvSpPr txBox="1"/>
          <p:nvPr/>
        </p:nvSpPr>
        <p:spPr>
          <a:xfrm>
            <a:off x="495253" y="4258217"/>
            <a:ext cx="396044" cy="276999"/>
          </a:xfrm>
          <a:prstGeom prst="rect">
            <a:avLst/>
          </a:prstGeom>
          <a:noFill/>
        </p:spPr>
        <p:txBody>
          <a:bodyPr wrap="square" rtlCol="0">
            <a:spAutoFit/>
          </a:bodyPr>
          <a:lstStyle/>
          <a:p>
            <a:r>
              <a:rPr lang="en-US" sz="1200" dirty="0" smtClean="0"/>
              <a:t>#6</a:t>
            </a:r>
            <a:endParaRPr lang="en-US" sz="1200" dirty="0"/>
          </a:p>
        </p:txBody>
      </p:sp>
      <p:cxnSp>
        <p:nvCxnSpPr>
          <p:cNvPr id="92" name="Straight Connector 91"/>
          <p:cNvCxnSpPr/>
          <p:nvPr/>
        </p:nvCxnSpPr>
        <p:spPr>
          <a:xfrm>
            <a:off x="4427984" y="852284"/>
            <a:ext cx="0" cy="3682932"/>
          </a:xfrm>
          <a:prstGeom prst="line">
            <a:avLst/>
          </a:prstGeom>
          <a:ln w="25400" cap="rnd">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sp>
        <p:nvSpPr>
          <p:cNvPr id="91" name="Right Brace 90"/>
          <p:cNvSpPr/>
          <p:nvPr/>
        </p:nvSpPr>
        <p:spPr>
          <a:xfrm>
            <a:off x="1430021" y="3109634"/>
            <a:ext cx="140585" cy="1500763"/>
          </a:xfrm>
          <a:prstGeom prst="rightBrac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Right Brace 94"/>
          <p:cNvSpPr/>
          <p:nvPr/>
        </p:nvSpPr>
        <p:spPr>
          <a:xfrm>
            <a:off x="5719949" y="2881342"/>
            <a:ext cx="186397" cy="958064"/>
          </a:xfrm>
          <a:prstGeom prst="rightBrac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TextBox 95"/>
          <p:cNvSpPr txBox="1"/>
          <p:nvPr/>
        </p:nvSpPr>
        <p:spPr>
          <a:xfrm>
            <a:off x="7439953" y="1150174"/>
            <a:ext cx="792089" cy="1015663"/>
          </a:xfrm>
          <a:prstGeom prst="rect">
            <a:avLst/>
          </a:prstGeom>
          <a:noFill/>
        </p:spPr>
        <p:txBody>
          <a:bodyPr wrap="square" rtlCol="0">
            <a:spAutoFit/>
          </a:bodyPr>
          <a:lstStyle/>
          <a:p>
            <a:r>
              <a:rPr lang="en-US" sz="1200" dirty="0" smtClean="0"/>
              <a:t>Modbus</a:t>
            </a:r>
          </a:p>
          <a:p>
            <a:r>
              <a:rPr lang="en-US" sz="1200" dirty="0"/>
              <a:t> </a:t>
            </a:r>
            <a:r>
              <a:rPr lang="en-US" sz="1200" dirty="0" smtClean="0"/>
              <a:t> or</a:t>
            </a:r>
          </a:p>
          <a:p>
            <a:r>
              <a:rPr lang="en-US" sz="1200" dirty="0" err="1" smtClean="0"/>
              <a:t>LINKnet</a:t>
            </a:r>
            <a:endParaRPr lang="en-US" sz="1200" dirty="0" smtClean="0"/>
          </a:p>
          <a:p>
            <a:r>
              <a:rPr lang="en-US" sz="1200" dirty="0"/>
              <a:t> </a:t>
            </a:r>
            <a:r>
              <a:rPr lang="en-US" sz="1200" dirty="0" smtClean="0"/>
              <a:t> or</a:t>
            </a:r>
          </a:p>
          <a:p>
            <a:r>
              <a:rPr lang="en-US" sz="1200" dirty="0" smtClean="0"/>
              <a:t>MS/TP</a:t>
            </a:r>
            <a:endParaRPr lang="en-US" sz="1200" dirty="0"/>
          </a:p>
        </p:txBody>
      </p:sp>
      <p:grpSp>
        <p:nvGrpSpPr>
          <p:cNvPr id="112" name="Group 111"/>
          <p:cNvGrpSpPr/>
          <p:nvPr/>
        </p:nvGrpSpPr>
        <p:grpSpPr>
          <a:xfrm>
            <a:off x="2573398" y="4083469"/>
            <a:ext cx="1171208" cy="662132"/>
            <a:chOff x="1765307" y="4293916"/>
            <a:chExt cx="1171208" cy="662132"/>
          </a:xfrm>
        </p:grpSpPr>
        <p:pic>
          <p:nvPicPr>
            <p:cNvPr id="113" name="Picture 1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5307" y="4293916"/>
              <a:ext cx="248169" cy="662132"/>
            </a:xfrm>
            <a:prstGeom prst="rect">
              <a:avLst/>
            </a:prstGeom>
          </p:spPr>
        </p:pic>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81213" y="4306616"/>
              <a:ext cx="232210" cy="647142"/>
            </a:xfrm>
            <a:prstGeom prst="rect">
              <a:avLst/>
            </a:prstGeom>
          </p:spPr>
        </p:pic>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4275" y="4306616"/>
              <a:ext cx="232210" cy="647142"/>
            </a:xfrm>
            <a:prstGeom prst="rect">
              <a:avLst/>
            </a:prstGeom>
          </p:spPr>
        </p:pic>
        <p:pic>
          <p:nvPicPr>
            <p:cNvPr id="116" name="Picture 1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61243" y="4306616"/>
              <a:ext cx="232210" cy="647142"/>
            </a:xfrm>
            <a:prstGeom prst="rect">
              <a:avLst/>
            </a:prstGeom>
          </p:spPr>
        </p:pic>
        <p:pic>
          <p:nvPicPr>
            <p:cNvPr id="117" name="Picture 1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4305" y="4306616"/>
              <a:ext cx="232210" cy="647142"/>
            </a:xfrm>
            <a:prstGeom prst="rect">
              <a:avLst/>
            </a:prstGeom>
          </p:spPr>
        </p:pic>
      </p:grpSp>
      <p:cxnSp>
        <p:nvCxnSpPr>
          <p:cNvPr id="120" name="Straight Connector 119"/>
          <p:cNvCxnSpPr/>
          <p:nvPr/>
        </p:nvCxnSpPr>
        <p:spPr>
          <a:xfrm>
            <a:off x="1043495" y="4731990"/>
            <a:ext cx="595515" cy="0"/>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grpSp>
        <p:nvGrpSpPr>
          <p:cNvPr id="97" name="Group 96"/>
          <p:cNvGrpSpPr/>
          <p:nvPr/>
        </p:nvGrpSpPr>
        <p:grpSpPr>
          <a:xfrm>
            <a:off x="1655750" y="4365896"/>
            <a:ext cx="1171208" cy="662132"/>
            <a:chOff x="1765307" y="4293916"/>
            <a:chExt cx="1171208" cy="662132"/>
          </a:xfrm>
        </p:grpSpPr>
        <p:pic>
          <p:nvPicPr>
            <p:cNvPr id="93" name="Picture 9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5307" y="4293916"/>
              <a:ext cx="248169" cy="662132"/>
            </a:xfrm>
            <a:prstGeom prst="rect">
              <a:avLst/>
            </a:prstGeom>
          </p:spPr>
        </p:pic>
        <p:pic>
          <p:nvPicPr>
            <p:cNvPr id="100" name="Picture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81213" y="4306616"/>
              <a:ext cx="232210" cy="647142"/>
            </a:xfrm>
            <a:prstGeom prst="rect">
              <a:avLst/>
            </a:prstGeom>
          </p:spPr>
        </p:pic>
        <p:pic>
          <p:nvPicPr>
            <p:cNvPr id="101" name="Picture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4275" y="4306616"/>
              <a:ext cx="232210" cy="647142"/>
            </a:xfrm>
            <a:prstGeom prst="rect">
              <a:avLst/>
            </a:prstGeom>
          </p:spPr>
        </p:pic>
        <p:pic>
          <p:nvPicPr>
            <p:cNvPr id="102" name="Picture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61243" y="4306616"/>
              <a:ext cx="232210" cy="647142"/>
            </a:xfrm>
            <a:prstGeom prst="rect">
              <a:avLst/>
            </a:prstGeom>
          </p:spPr>
        </p:pic>
        <p:pic>
          <p:nvPicPr>
            <p:cNvPr id="103"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4305" y="4306616"/>
              <a:ext cx="232210" cy="647142"/>
            </a:xfrm>
            <a:prstGeom prst="rect">
              <a:avLst/>
            </a:prstGeom>
          </p:spPr>
        </p:pic>
      </p:grpSp>
      <p:cxnSp>
        <p:nvCxnSpPr>
          <p:cNvPr id="123" name="Straight Connector 122"/>
          <p:cNvCxnSpPr/>
          <p:nvPr/>
        </p:nvCxnSpPr>
        <p:spPr>
          <a:xfrm>
            <a:off x="1572701" y="4258217"/>
            <a:ext cx="0" cy="473772"/>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587077" y="4265807"/>
            <a:ext cx="936654" cy="0"/>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1950883" y="4571555"/>
            <a:ext cx="792089" cy="276999"/>
          </a:xfrm>
          <a:prstGeom prst="rect">
            <a:avLst/>
          </a:prstGeom>
          <a:solidFill>
            <a:schemeClr val="bg1">
              <a:lumMod val="95000"/>
              <a:alpha val="74000"/>
            </a:schemeClr>
          </a:solidFill>
        </p:spPr>
        <p:txBody>
          <a:bodyPr wrap="square" rtlCol="0">
            <a:spAutoFit/>
          </a:bodyPr>
          <a:lstStyle/>
          <a:p>
            <a:r>
              <a:rPr lang="en-US" sz="1200" dirty="0" smtClean="0"/>
              <a:t>PWRINJ</a:t>
            </a:r>
            <a:endParaRPr lang="en-US" sz="1200" dirty="0"/>
          </a:p>
        </p:txBody>
      </p:sp>
      <p:sp>
        <p:nvSpPr>
          <p:cNvPr id="128" name="TextBox 127"/>
          <p:cNvSpPr txBox="1"/>
          <p:nvPr/>
        </p:nvSpPr>
        <p:spPr>
          <a:xfrm>
            <a:off x="2924149" y="4265807"/>
            <a:ext cx="792089" cy="276999"/>
          </a:xfrm>
          <a:prstGeom prst="rect">
            <a:avLst/>
          </a:prstGeom>
          <a:solidFill>
            <a:schemeClr val="bg1">
              <a:lumMod val="95000"/>
              <a:alpha val="74000"/>
            </a:schemeClr>
          </a:solidFill>
        </p:spPr>
        <p:txBody>
          <a:bodyPr wrap="square" rtlCol="0">
            <a:spAutoFit/>
          </a:bodyPr>
          <a:lstStyle/>
          <a:p>
            <a:r>
              <a:rPr lang="en-US" sz="1200" dirty="0" smtClean="0"/>
              <a:t>PWRINJ</a:t>
            </a:r>
            <a:endParaRPr lang="en-US" sz="1200" dirty="0"/>
          </a:p>
        </p:txBody>
      </p:sp>
    </p:spTree>
    <p:extLst>
      <p:ext uri="{BB962C8B-B14F-4D97-AF65-F5344CB8AC3E}">
        <p14:creationId xmlns:p14="http://schemas.microsoft.com/office/powerpoint/2010/main" val="315276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80638" y="506765"/>
            <a:ext cx="4829175" cy="4307681"/>
          </a:xfrm>
          <a:prstGeom prst="rect">
            <a:avLst/>
          </a:prstGeom>
        </p:spPr>
      </p:pic>
      <p:sp>
        <p:nvSpPr>
          <p:cNvPr id="7" name="Text Placeholder 5"/>
          <p:cNvSpPr txBox="1">
            <a:spLocks/>
          </p:cNvSpPr>
          <p:nvPr/>
        </p:nvSpPr>
        <p:spPr>
          <a:xfrm>
            <a:off x="359532" y="1363459"/>
            <a:ext cx="4477808" cy="2828471"/>
          </a:xfrm>
          <a:prstGeom prst="rect">
            <a:avLst/>
          </a:prstGeom>
        </p:spPr>
        <p:txBody>
          <a:bodyPr>
            <a:normAutofit/>
          </a:bodyPr>
          <a:lstStyle>
            <a:lvl1pPr marL="365760" indent="-365760" algn="l" defTabSz="914400" rtl="0" eaLnBrk="1" latinLnBrk="0" hangingPunct="1">
              <a:lnSpc>
                <a:spcPct val="90000"/>
              </a:lnSpc>
              <a:spcBef>
                <a:spcPts val="1000"/>
              </a:spcBef>
              <a:buFontTx/>
              <a:buBlip>
                <a:blip r:embed="rId4"/>
              </a:buBlip>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endParaRPr>
          </a:p>
        </p:txBody>
      </p:sp>
      <p:sp>
        <p:nvSpPr>
          <p:cNvPr id="5" name="Title 1"/>
          <p:cNvSpPr txBox="1">
            <a:spLocks/>
          </p:cNvSpPr>
          <p:nvPr/>
        </p:nvSpPr>
        <p:spPr>
          <a:xfrm>
            <a:off x="317433" y="349317"/>
            <a:ext cx="7744899" cy="786940"/>
          </a:xfrm>
          <a:prstGeom prst="rect">
            <a:avLst/>
          </a:prstGeom>
        </p:spPr>
        <p:txBody>
          <a:bodyPr anchor="t">
            <a:noAutofit/>
          </a:bodyPr>
          <a:lstStyle>
            <a:lvl1pPr algn="l" defTabSz="914400" rtl="0" eaLnBrk="1" latinLnBrk="0" hangingPunct="1">
              <a:lnSpc>
                <a:spcPct val="90000"/>
              </a:lnSpc>
              <a:spcBef>
                <a:spcPct val="0"/>
              </a:spcBef>
              <a:buNone/>
              <a:defRPr sz="3600" b="1" kern="1200">
                <a:solidFill>
                  <a:srgbClr val="58595B"/>
                </a:solidFill>
                <a:latin typeface="Arial Narrow" panose="020B0606020202030204" pitchFamily="34" charset="0"/>
                <a:ea typeface="+mj-ea"/>
                <a:cs typeface="+mj-cs"/>
              </a:defRPr>
            </a:lvl1pPr>
          </a:lstStyle>
          <a:p>
            <a:r>
              <a:rPr lang="en-CA" sz="2700" dirty="0"/>
              <a:t>O3 Access System</a:t>
            </a:r>
          </a:p>
        </p:txBody>
      </p:sp>
      <p:sp>
        <p:nvSpPr>
          <p:cNvPr id="6" name="Text Placeholder 5"/>
          <p:cNvSpPr txBox="1">
            <a:spLocks/>
          </p:cNvSpPr>
          <p:nvPr/>
        </p:nvSpPr>
        <p:spPr>
          <a:xfrm>
            <a:off x="359532" y="1363459"/>
            <a:ext cx="4477808" cy="2828471"/>
          </a:xfrm>
          <a:prstGeom prst="rect">
            <a:avLst/>
          </a:prstGeom>
        </p:spPr>
        <p:txBody>
          <a:bodyPr>
            <a:normAutofit/>
          </a:bodyPr>
          <a:lstStyle>
            <a:lvl1pPr marL="365760" indent="-365760" algn="l" defTabSz="914400" rtl="0" eaLnBrk="1" latinLnBrk="0" hangingPunct="1">
              <a:lnSpc>
                <a:spcPct val="90000"/>
              </a:lnSpc>
              <a:spcBef>
                <a:spcPts val="1000"/>
              </a:spcBef>
              <a:buFontTx/>
              <a:buBlip>
                <a:blip r:embed="rId4"/>
              </a:buBlip>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000000"/>
              </a:solidFill>
            </a:endParaRPr>
          </a:p>
        </p:txBody>
      </p:sp>
      <p:sp>
        <p:nvSpPr>
          <p:cNvPr id="8" name="Text Placeholder 5"/>
          <p:cNvSpPr txBox="1">
            <a:spLocks/>
          </p:cNvSpPr>
          <p:nvPr/>
        </p:nvSpPr>
        <p:spPr>
          <a:xfrm>
            <a:off x="524012" y="1348199"/>
            <a:ext cx="3866782" cy="3209862"/>
          </a:xfrm>
          <a:prstGeom prst="rect">
            <a:avLst/>
          </a:prstGeom>
        </p:spPr>
        <p:txBody>
          <a:bodyPr>
            <a:normAutofit/>
          </a:bodyPr>
          <a:lstStyle>
            <a:lvl1pPr marL="365760" indent="-365760" algn="l" defTabSz="914400" rtl="0" eaLnBrk="1" latinLnBrk="0" hangingPunct="1">
              <a:lnSpc>
                <a:spcPct val="90000"/>
              </a:lnSpc>
              <a:spcBef>
                <a:spcPts val="1000"/>
              </a:spcBef>
              <a:buFontTx/>
              <a:buBlip>
                <a:blip r:embed="rId4"/>
              </a:buBlip>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36576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0000"/>
                </a:solidFill>
              </a:rPr>
              <a:t>Controllers</a:t>
            </a:r>
          </a:p>
          <a:p>
            <a:r>
              <a:rPr lang="en-US" sz="1800" dirty="0">
                <a:solidFill>
                  <a:srgbClr val="000000"/>
                </a:solidFill>
              </a:rPr>
              <a:t>O3-DIN-CPU and/or O3-DIN-SRC</a:t>
            </a:r>
          </a:p>
          <a:p>
            <a:r>
              <a:rPr lang="en-US" sz="1800" dirty="0">
                <a:solidFill>
                  <a:srgbClr val="000000"/>
                </a:solidFill>
              </a:rPr>
              <a:t>O3-DIN-ACCESS</a:t>
            </a:r>
          </a:p>
          <a:p>
            <a:r>
              <a:rPr lang="en-US" sz="1800" dirty="0">
                <a:solidFill>
                  <a:srgbClr val="000000"/>
                </a:solidFill>
              </a:rPr>
              <a:t>O3-DIN-PWRINJ</a:t>
            </a:r>
          </a:p>
          <a:p>
            <a:pPr marL="0" indent="0">
              <a:buNone/>
            </a:pPr>
            <a:endParaRPr lang="en-US" sz="1800" dirty="0">
              <a:solidFill>
                <a:srgbClr val="000000"/>
              </a:solidFill>
            </a:endParaRPr>
          </a:p>
          <a:p>
            <a:pPr marL="0" indent="0">
              <a:buNone/>
            </a:pPr>
            <a:endParaRPr lang="en-US" sz="1800" dirty="0">
              <a:solidFill>
                <a:srgbClr val="000000"/>
              </a:solidFill>
            </a:endParaRPr>
          </a:p>
        </p:txBody>
      </p:sp>
    </p:spTree>
    <p:extLst>
      <p:ext uri="{BB962C8B-B14F-4D97-AF65-F5344CB8AC3E}">
        <p14:creationId xmlns:p14="http://schemas.microsoft.com/office/powerpoint/2010/main" val="1325865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0934" b="2093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O3 System - Components</a:t>
            </a:r>
            <a:endParaRPr lang="en-US" dirty="0"/>
          </a:p>
        </p:txBody>
      </p:sp>
      <p:sp>
        <p:nvSpPr>
          <p:cNvPr id="4" name="Text Placeholder 3"/>
          <p:cNvSpPr>
            <a:spLocks noGrp="1"/>
          </p:cNvSpPr>
          <p:nvPr>
            <p:ph type="body" sz="quarter" idx="11"/>
          </p:nvPr>
        </p:nvSpPr>
        <p:spPr/>
        <p:txBody>
          <a:bodyPr/>
          <a:lstStyle/>
          <a:p>
            <a:r>
              <a:rPr lang="en-US" dirty="0" smtClean="0"/>
              <a:t>Sensor Hub</a:t>
            </a:r>
            <a:endParaRPr lang="en-US" dirty="0"/>
          </a:p>
        </p:txBody>
      </p:sp>
    </p:spTree>
    <p:extLst>
      <p:ext uri="{BB962C8B-B14F-4D97-AF65-F5344CB8AC3E}">
        <p14:creationId xmlns:p14="http://schemas.microsoft.com/office/powerpoint/2010/main" val="2880948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4" name="Text Placeholder 3"/>
          <p:cNvSpPr>
            <a:spLocks noGrp="1"/>
          </p:cNvSpPr>
          <p:nvPr>
            <p:ph type="body" sz="quarter" idx="11"/>
          </p:nvPr>
        </p:nvSpPr>
        <p:spPr/>
        <p:txBody>
          <a:bodyPr/>
          <a:lstStyle/>
          <a:p>
            <a:r>
              <a:rPr lang="en-US" dirty="0" smtClean="0"/>
              <a:t>8 sensors</a:t>
            </a:r>
          </a:p>
          <a:p>
            <a:r>
              <a:rPr lang="en-US" dirty="0" smtClean="0"/>
              <a:t>3 wireless technologies</a:t>
            </a:r>
          </a:p>
          <a:p>
            <a:r>
              <a:rPr lang="en-US" dirty="0" smtClean="0"/>
              <a:t>Speaker</a:t>
            </a:r>
          </a:p>
          <a:p>
            <a:r>
              <a:rPr lang="en-US" dirty="0" smtClean="0"/>
              <a:t>12 full color LEDs in ring</a:t>
            </a:r>
            <a:endParaRPr lang="en-US" dirty="0"/>
          </a:p>
        </p:txBody>
      </p:sp>
      <p:sp>
        <p:nvSpPr>
          <p:cNvPr id="5" name="Text Placeholder 3"/>
          <p:cNvSpPr txBox="1">
            <a:spLocks/>
          </p:cNvSpPr>
          <p:nvPr/>
        </p:nvSpPr>
        <p:spPr>
          <a:xfrm>
            <a:off x="4746019" y="728662"/>
            <a:ext cx="4057651" cy="4026443"/>
          </a:xfrm>
          <a:prstGeom prst="rect">
            <a:avLst/>
          </a:prstGeom>
        </p:spPr>
        <p:txBody>
          <a:bodyPr>
            <a:normAutofit/>
          </a:bodyPr>
          <a:lstStyle>
            <a:lvl1pPr marL="228600" indent="-365760" algn="l" defTabSz="914400" rtl="0" eaLnBrk="1" latinLnBrk="0" hangingPunct="1">
              <a:lnSpc>
                <a:spcPct val="90000"/>
              </a:lnSpc>
              <a:spcBef>
                <a:spcPts val="1000"/>
              </a:spcBef>
              <a:buFontTx/>
              <a:buBlip>
                <a:blip r:embed="rId3"/>
              </a:buBlip>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Temperature</a:t>
            </a:r>
          </a:p>
          <a:p>
            <a:r>
              <a:rPr lang="en-US" sz="1800" dirty="0"/>
              <a:t>Humidity</a:t>
            </a:r>
          </a:p>
          <a:p>
            <a:r>
              <a:rPr lang="en-US" sz="1800" dirty="0"/>
              <a:t>Light Intensity</a:t>
            </a:r>
          </a:p>
          <a:p>
            <a:r>
              <a:rPr lang="en-US" sz="1800" dirty="0"/>
              <a:t>Light Color</a:t>
            </a:r>
          </a:p>
          <a:p>
            <a:r>
              <a:rPr lang="en-US" sz="1800" dirty="0"/>
              <a:t>Occupancy</a:t>
            </a:r>
          </a:p>
          <a:p>
            <a:r>
              <a:rPr lang="en-US" sz="1800" dirty="0"/>
              <a:t>Microphones</a:t>
            </a:r>
          </a:p>
          <a:p>
            <a:endParaRPr lang="en-US" sz="1800" dirty="0"/>
          </a:p>
          <a:p>
            <a:r>
              <a:rPr lang="en-US" sz="1800" dirty="0" err="1"/>
              <a:t>EnOcean</a:t>
            </a:r>
            <a:r>
              <a:rPr lang="en-US" sz="1800" dirty="0"/>
              <a:t> radio </a:t>
            </a:r>
            <a:r>
              <a:rPr lang="en-US" sz="1800" dirty="0" err="1"/>
              <a:t>Tx</a:t>
            </a:r>
            <a:r>
              <a:rPr lang="en-US" sz="1800" dirty="0"/>
              <a:t> Rx</a:t>
            </a:r>
          </a:p>
          <a:p>
            <a:r>
              <a:rPr lang="en-US" sz="1800" dirty="0"/>
              <a:t>Bluetooth LE radio </a:t>
            </a:r>
            <a:r>
              <a:rPr lang="en-US" sz="1800" dirty="0" err="1"/>
              <a:t>Tx</a:t>
            </a:r>
            <a:endParaRPr lang="en-US" sz="1800" dirty="0"/>
          </a:p>
          <a:p>
            <a:r>
              <a:rPr lang="en-US" sz="1800" dirty="0"/>
              <a:t>Infrared remote </a:t>
            </a:r>
            <a:r>
              <a:rPr lang="en-US" sz="1800" dirty="0" err="1"/>
              <a:t>Tx</a:t>
            </a:r>
            <a:endParaRPr lang="en-US" sz="1800" dirty="0"/>
          </a:p>
        </p:txBody>
      </p:sp>
    </p:spTree>
    <p:extLst>
      <p:ext uri="{BB962C8B-B14F-4D97-AF65-F5344CB8AC3E}">
        <p14:creationId xmlns:p14="http://schemas.microsoft.com/office/powerpoint/2010/main" val="2827933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Fusion: Smart Temperature</a:t>
            </a:r>
            <a:endParaRPr lang="en-US" dirty="0"/>
          </a:p>
        </p:txBody>
      </p:sp>
      <p:sp>
        <p:nvSpPr>
          <p:cNvPr id="4" name="Text Placeholder 3"/>
          <p:cNvSpPr>
            <a:spLocks noGrp="1"/>
          </p:cNvSpPr>
          <p:nvPr>
            <p:ph type="body" sz="quarter" idx="11"/>
          </p:nvPr>
        </p:nvSpPr>
        <p:spPr>
          <a:xfrm>
            <a:off x="311018" y="1270464"/>
            <a:ext cx="4057650" cy="3297379"/>
          </a:xfrm>
        </p:spPr>
        <p:txBody>
          <a:bodyPr/>
          <a:lstStyle/>
          <a:p>
            <a:r>
              <a:rPr lang="en-US" dirty="0" smtClean="0"/>
              <a:t>Compensates for ceiling mount</a:t>
            </a:r>
          </a:p>
          <a:p>
            <a:r>
              <a:rPr lang="en-US" dirty="0" smtClean="0"/>
              <a:t>Calibrate where you are in the room</a:t>
            </a:r>
          </a:p>
          <a:p>
            <a:r>
              <a:rPr lang="en-US" dirty="0" smtClean="0"/>
              <a:t>IR temperature senses FAST!</a:t>
            </a:r>
          </a:p>
          <a:p>
            <a:pPr lvl="1"/>
            <a:r>
              <a:rPr lang="en-US" dirty="0" smtClean="0"/>
              <a:t>Enables optimum start for occupancy</a:t>
            </a:r>
          </a:p>
          <a:p>
            <a:endParaRPr lang="en-US" dirty="0"/>
          </a:p>
        </p:txBody>
      </p:sp>
      <p:grpSp>
        <p:nvGrpSpPr>
          <p:cNvPr id="9" name="Group 8"/>
          <p:cNvGrpSpPr/>
          <p:nvPr/>
        </p:nvGrpSpPr>
        <p:grpSpPr>
          <a:xfrm>
            <a:off x="4368668" y="1511650"/>
            <a:ext cx="4606636" cy="3056192"/>
            <a:chOff x="3967018" y="924401"/>
            <a:chExt cx="6142181" cy="4074923"/>
          </a:xfrm>
        </p:grpSpPr>
        <p:sp>
          <p:nvSpPr>
            <p:cNvPr id="10" name="Isosceles Triangle 9"/>
            <p:cNvSpPr/>
            <p:nvPr/>
          </p:nvSpPr>
          <p:spPr>
            <a:xfrm>
              <a:off x="3967018" y="990742"/>
              <a:ext cx="4239491" cy="4008582"/>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0988" y="924401"/>
              <a:ext cx="1666410" cy="67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180989" y="3171799"/>
              <a:ext cx="1789479" cy="863973"/>
            </a:xfrm>
            <a:prstGeom prst="rect">
              <a:avLst/>
            </a:prstGeom>
            <a:noFill/>
          </p:spPr>
          <p:txBody>
            <a:bodyPr wrap="square" rtlCol="0" anchor="ctr" anchorCtr="0">
              <a:noAutofit/>
            </a:bodyPr>
            <a:lstStyle/>
            <a:p>
              <a:pPr algn="ctr"/>
              <a:r>
                <a:rPr lang="en-US" sz="1500" dirty="0">
                  <a:solidFill>
                    <a:srgbClr val="58595B"/>
                  </a:solidFill>
                </a:rPr>
                <a:t>Infrared</a:t>
              </a:r>
              <a:br>
                <a:rPr lang="en-US" sz="1500" dirty="0">
                  <a:solidFill>
                    <a:srgbClr val="58595B"/>
                  </a:solidFill>
                </a:rPr>
              </a:br>
              <a:r>
                <a:rPr lang="en-US" sz="1500" dirty="0">
                  <a:solidFill>
                    <a:srgbClr val="58595B"/>
                  </a:solidFill>
                </a:rPr>
                <a:t>Temperature</a:t>
              </a:r>
            </a:p>
          </p:txBody>
        </p:sp>
        <p:pic>
          <p:nvPicPr>
            <p:cNvPr id="13"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937" y="4035773"/>
              <a:ext cx="779265" cy="958038"/>
            </a:xfrm>
            <a:prstGeom prst="rect">
              <a:avLst/>
            </a:prstGeom>
          </p:spPr>
        </p:pic>
        <p:pic>
          <p:nvPicPr>
            <p:cNvPr id="14"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202" y="4035773"/>
              <a:ext cx="779265" cy="958038"/>
            </a:xfrm>
            <a:prstGeom prst="rect">
              <a:avLst/>
            </a:prstGeom>
          </p:spPr>
        </p:pic>
        <p:sp>
          <p:nvSpPr>
            <p:cNvPr id="15" name="TextBox 11"/>
            <p:cNvSpPr txBox="1"/>
            <p:nvPr/>
          </p:nvSpPr>
          <p:spPr>
            <a:xfrm>
              <a:off x="6497707" y="990742"/>
              <a:ext cx="1708802" cy="863974"/>
            </a:xfrm>
            <a:prstGeom prst="rect">
              <a:avLst/>
            </a:prstGeom>
            <a:noFill/>
          </p:spPr>
          <p:txBody>
            <a:bodyPr wrap="square" rtlCol="0" anchor="ctr" anchorCtr="0">
              <a:noAutofit/>
            </a:bodyPr>
            <a:lstStyle/>
            <a:p>
              <a:pPr algn="ctr"/>
              <a:r>
                <a:rPr lang="en-US" sz="1500" dirty="0">
                  <a:solidFill>
                    <a:srgbClr val="58595B"/>
                  </a:solidFill>
                </a:rPr>
                <a:t>Digital Temperature</a:t>
              </a:r>
            </a:p>
          </p:txBody>
        </p:sp>
        <p:sp>
          <p:nvSpPr>
            <p:cNvPr id="16" name="TextBox 11"/>
            <p:cNvSpPr txBox="1"/>
            <p:nvPr/>
          </p:nvSpPr>
          <p:spPr>
            <a:xfrm>
              <a:off x="8038159" y="2580171"/>
              <a:ext cx="2071040" cy="863974"/>
            </a:xfrm>
            <a:prstGeom prst="rect">
              <a:avLst/>
            </a:prstGeom>
            <a:noFill/>
          </p:spPr>
          <p:txBody>
            <a:bodyPr wrap="square" rtlCol="0" anchor="ctr" anchorCtr="0">
              <a:noAutofit/>
            </a:bodyPr>
            <a:lstStyle/>
            <a:p>
              <a:pPr algn="ctr"/>
              <a:r>
                <a:rPr lang="en-US" sz="1500" dirty="0">
                  <a:solidFill>
                    <a:srgbClr val="58595B"/>
                  </a:solidFill>
                </a:rPr>
                <a:t>Multi-sensor composite</a:t>
              </a:r>
            </a:p>
          </p:txBody>
        </p:sp>
        <p:cxnSp>
          <p:nvCxnSpPr>
            <p:cNvPr id="17" name="Straight Arrow Connector 16"/>
            <p:cNvCxnSpPr/>
            <p:nvPr/>
          </p:nvCxnSpPr>
          <p:spPr>
            <a:xfrm>
              <a:off x="7832436" y="2013527"/>
              <a:ext cx="1034473" cy="655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970467" y="3251200"/>
              <a:ext cx="1379205" cy="352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0192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p:txBody>
          <a:bodyPr/>
          <a:lstStyle/>
          <a:p>
            <a:r>
              <a:rPr lang="en-US" dirty="0" smtClean="0"/>
              <a:t>Tracks temperature accurately</a:t>
            </a:r>
            <a:endParaRPr lang="en-US" dirty="0"/>
          </a:p>
        </p:txBody>
      </p:sp>
    </p:spTree>
    <p:extLst>
      <p:ext uri="{BB962C8B-B14F-4D97-AF65-F5344CB8AC3E}">
        <p14:creationId xmlns:p14="http://schemas.microsoft.com/office/powerpoint/2010/main" val="4158971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Fusion: Smart Temperature</a:t>
            </a:r>
            <a:endParaRPr lang="en-US" dirty="0"/>
          </a:p>
        </p:txBody>
      </p:sp>
      <p:sp>
        <p:nvSpPr>
          <p:cNvPr id="4" name="Text Placeholder 3"/>
          <p:cNvSpPr>
            <a:spLocks noGrp="1"/>
          </p:cNvSpPr>
          <p:nvPr>
            <p:ph type="body" sz="quarter" idx="11"/>
          </p:nvPr>
        </p:nvSpPr>
        <p:spPr/>
        <p:txBody>
          <a:bodyPr/>
          <a:lstStyle/>
          <a:p>
            <a:r>
              <a:rPr lang="en-US" dirty="0" smtClean="0"/>
              <a:t>15 minutes faster than a wall-stat</a:t>
            </a:r>
          </a:p>
          <a:p>
            <a:r>
              <a:rPr lang="en-US" dirty="0" smtClean="0"/>
              <a:t>Save energy on occupancy, and vacancy cycles</a:t>
            </a:r>
          </a:p>
        </p:txBody>
      </p:sp>
      <p:pic>
        <p:nvPicPr>
          <p:cNvPr id="5" name="Picture 1" descr="image004"/>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17496" r="1749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903515" y="1632857"/>
            <a:ext cx="936171"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flipH="1">
            <a:off x="2286000" y="1632857"/>
            <a:ext cx="936171"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83879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2486891" y="798475"/>
            <a:ext cx="4194464" cy="3006437"/>
          </a:xfrm>
          <a:prstGeom prst="triangle">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a:gradFill>
          <a:ln>
            <a:solidFill>
              <a:srgbClr val="C49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p:cNvSpPr txBox="1">
            <a:spLocks/>
          </p:cNvSpPr>
          <p:nvPr/>
        </p:nvSpPr>
        <p:spPr>
          <a:xfrm>
            <a:off x="2656312" y="366427"/>
            <a:ext cx="4326430" cy="432048"/>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Sensor Fusion Occupancy</a:t>
            </a:r>
          </a:p>
        </p:txBody>
      </p:sp>
      <p:sp>
        <p:nvSpPr>
          <p:cNvPr id="7" name="TextBox 11"/>
          <p:cNvSpPr txBox="1"/>
          <p:nvPr/>
        </p:nvSpPr>
        <p:spPr>
          <a:xfrm>
            <a:off x="5588362" y="1922038"/>
            <a:ext cx="1287893" cy="647981"/>
          </a:xfrm>
          <a:prstGeom prst="rect">
            <a:avLst/>
          </a:prstGeom>
          <a:noFill/>
        </p:spPr>
        <p:txBody>
          <a:bodyPr wrap="square" rtlCol="0" anchor="ctr" anchorCtr="0">
            <a:noAutofit/>
          </a:bodyPr>
          <a:lstStyle/>
          <a:p>
            <a:pPr algn="ctr"/>
            <a:r>
              <a:rPr lang="en-US" sz="1500" dirty="0">
                <a:solidFill>
                  <a:srgbClr val="58595B"/>
                </a:solidFill>
              </a:rPr>
              <a:t>PIR Occupancy</a:t>
            </a:r>
          </a:p>
        </p:txBody>
      </p:sp>
      <p:sp>
        <p:nvSpPr>
          <p:cNvPr id="8" name="TextBox 11"/>
          <p:cNvSpPr txBox="1"/>
          <p:nvPr/>
        </p:nvSpPr>
        <p:spPr>
          <a:xfrm>
            <a:off x="7083081" y="2462619"/>
            <a:ext cx="1866956" cy="848618"/>
          </a:xfrm>
          <a:prstGeom prst="rect">
            <a:avLst/>
          </a:prstGeom>
          <a:noFill/>
        </p:spPr>
        <p:txBody>
          <a:bodyPr wrap="square" rtlCol="0" anchor="ctr" anchorCtr="0">
            <a:noAutofit/>
          </a:bodyPr>
          <a:lstStyle/>
          <a:p>
            <a:pPr algn="ctr"/>
            <a:r>
              <a:rPr lang="en-US" sz="1500" dirty="0">
                <a:solidFill>
                  <a:srgbClr val="58595B"/>
                </a:solidFill>
              </a:rPr>
              <a:t>Sensor Fusion Occupancy</a:t>
            </a:r>
          </a:p>
        </p:txBody>
      </p:sp>
      <p:sp>
        <p:nvSpPr>
          <p:cNvPr id="9" name="TextBox 11"/>
          <p:cNvSpPr txBox="1"/>
          <p:nvPr/>
        </p:nvSpPr>
        <p:spPr>
          <a:xfrm>
            <a:off x="1716989" y="1114917"/>
            <a:ext cx="1983149" cy="647981"/>
          </a:xfrm>
          <a:prstGeom prst="rect">
            <a:avLst/>
          </a:prstGeom>
          <a:noFill/>
        </p:spPr>
        <p:txBody>
          <a:bodyPr wrap="square" rtlCol="0" anchor="ctr" anchorCtr="0">
            <a:noAutofit/>
          </a:bodyPr>
          <a:lstStyle/>
          <a:p>
            <a:pPr algn="ctr"/>
            <a:r>
              <a:rPr lang="en-US" sz="1500" dirty="0">
                <a:solidFill>
                  <a:srgbClr val="58595B"/>
                </a:solidFill>
              </a:rPr>
              <a:t>Microphones</a:t>
            </a:r>
          </a:p>
        </p:txBody>
      </p:sp>
      <p:cxnSp>
        <p:nvCxnSpPr>
          <p:cNvPr id="11" name="Straight Arrow Connector 10"/>
          <p:cNvCxnSpPr>
            <a:stCxn id="33" idx="3"/>
          </p:cNvCxnSpPr>
          <p:nvPr/>
        </p:nvCxnSpPr>
        <p:spPr>
          <a:xfrm>
            <a:off x="5052749" y="952596"/>
            <a:ext cx="3266906" cy="869278"/>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3" idx="1"/>
          </p:cNvCxnSpPr>
          <p:nvPr/>
        </p:nvCxnSpPr>
        <p:spPr>
          <a:xfrm flipH="1">
            <a:off x="519545" y="952596"/>
            <a:ext cx="3458498" cy="806932"/>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1"/>
          <p:cNvSpPr txBox="1"/>
          <p:nvPr/>
        </p:nvSpPr>
        <p:spPr>
          <a:xfrm>
            <a:off x="5227850" y="1127499"/>
            <a:ext cx="1983149" cy="647981"/>
          </a:xfrm>
          <a:prstGeom prst="rect">
            <a:avLst/>
          </a:prstGeom>
          <a:noFill/>
        </p:spPr>
        <p:txBody>
          <a:bodyPr wrap="square" rtlCol="0" anchor="ctr" anchorCtr="0">
            <a:noAutofit/>
          </a:bodyPr>
          <a:lstStyle/>
          <a:p>
            <a:pPr algn="ctr"/>
            <a:r>
              <a:rPr lang="en-US" sz="1500" dirty="0">
                <a:solidFill>
                  <a:srgbClr val="58595B"/>
                </a:solidFill>
              </a:rPr>
              <a:t>Microphones</a:t>
            </a:r>
          </a:p>
        </p:txBody>
      </p:sp>
      <p:cxnSp>
        <p:nvCxnSpPr>
          <p:cNvPr id="14" name="Straight Arrow Connector 13"/>
          <p:cNvCxnSpPr/>
          <p:nvPr/>
        </p:nvCxnSpPr>
        <p:spPr>
          <a:xfrm>
            <a:off x="6650182" y="1529561"/>
            <a:ext cx="1246910" cy="1040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770419" y="2625684"/>
            <a:ext cx="1503218" cy="759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987387" y="798475"/>
            <a:ext cx="4286250" cy="3006437"/>
            <a:chOff x="3983182" y="1064633"/>
            <a:chExt cx="5715000" cy="4008582"/>
          </a:xfrm>
        </p:grpSpPr>
        <p:sp>
          <p:nvSpPr>
            <p:cNvPr id="17" name="Isosceles Triangle 16"/>
            <p:cNvSpPr/>
            <p:nvPr/>
          </p:nvSpPr>
          <p:spPr>
            <a:xfrm>
              <a:off x="3983182" y="1064633"/>
              <a:ext cx="4239491" cy="4008582"/>
            </a:xfrm>
            <a:prstGeom prst="triangle">
              <a:avLst/>
            </a:prstGeom>
            <a:gradFill flip="none" rotWithShape="1">
              <a:gsLst>
                <a:gs pos="82500">
                  <a:srgbClr val="F5D1D1">
                    <a:alpha val="22000"/>
                  </a:srgbClr>
                </a:gs>
                <a:gs pos="0">
                  <a:schemeClr val="accent1">
                    <a:tint val="66000"/>
                    <a:satMod val="160000"/>
                    <a:alpha val="37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1"/>
            <p:cNvSpPr txBox="1"/>
            <p:nvPr/>
          </p:nvSpPr>
          <p:spPr>
            <a:xfrm>
              <a:off x="4933517" y="4058846"/>
              <a:ext cx="1728499" cy="863974"/>
            </a:xfrm>
            <a:prstGeom prst="rect">
              <a:avLst/>
            </a:prstGeom>
            <a:noFill/>
          </p:spPr>
          <p:txBody>
            <a:bodyPr wrap="square" rtlCol="0" anchor="ctr" anchorCtr="0">
              <a:noAutofit/>
            </a:bodyPr>
            <a:lstStyle/>
            <a:p>
              <a:pPr algn="ctr"/>
              <a:r>
                <a:rPr lang="en-US" sz="1500" dirty="0">
                  <a:solidFill>
                    <a:srgbClr val="58595B"/>
                  </a:solidFill>
                </a:rPr>
                <a:t>IR Temperature Spike</a:t>
              </a:r>
            </a:p>
          </p:txBody>
        </p:sp>
        <p:cxnSp>
          <p:nvCxnSpPr>
            <p:cNvPr id="19" name="Straight Arrow Connector 18"/>
            <p:cNvCxnSpPr/>
            <p:nvPr/>
          </p:nvCxnSpPr>
          <p:spPr>
            <a:xfrm flipV="1">
              <a:off x="6871855" y="4058846"/>
              <a:ext cx="2826327" cy="6701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 name="Group 30"/>
          <p:cNvGrpSpPr/>
          <p:nvPr/>
        </p:nvGrpSpPr>
        <p:grpSpPr>
          <a:xfrm>
            <a:off x="1688414" y="3925484"/>
            <a:ext cx="798477" cy="803417"/>
            <a:chOff x="2698367" y="5233168"/>
            <a:chExt cx="2914193" cy="2406435"/>
          </a:xfrm>
        </p:grpSpPr>
        <p:pic>
          <p:nvPicPr>
            <p:cNvPr id="21"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478" y="5233168"/>
              <a:ext cx="1398002" cy="1398002"/>
            </a:xfrm>
            <a:prstGeom prst="rect">
              <a:avLst/>
            </a:prstGeom>
          </p:spPr>
        </p:pic>
        <p:sp>
          <p:nvSpPr>
            <p:cNvPr id="22" name="TextBox 32"/>
            <p:cNvSpPr txBox="1"/>
            <p:nvPr/>
          </p:nvSpPr>
          <p:spPr>
            <a:xfrm>
              <a:off x="2698367" y="6533379"/>
              <a:ext cx="2914193" cy="1106224"/>
            </a:xfrm>
            <a:prstGeom prst="rect">
              <a:avLst/>
            </a:prstGeom>
            <a:noFill/>
          </p:spPr>
          <p:txBody>
            <a:bodyPr wrap="square" rtlCol="0" anchor="ctr" anchorCtr="0">
              <a:noAutofit/>
            </a:bodyPr>
            <a:lstStyle/>
            <a:p>
              <a:pPr algn="ctr"/>
              <a:r>
                <a:rPr lang="en-US" sz="1050" dirty="0">
                  <a:solidFill>
                    <a:srgbClr val="58595B"/>
                  </a:solidFill>
                </a:rPr>
                <a:t>Audio Signature</a:t>
              </a:r>
            </a:p>
          </p:txBody>
        </p:sp>
      </p:grpSp>
      <p:grpSp>
        <p:nvGrpSpPr>
          <p:cNvPr id="23" name="Group 9"/>
          <p:cNvGrpSpPr/>
          <p:nvPr/>
        </p:nvGrpSpPr>
        <p:grpSpPr>
          <a:xfrm>
            <a:off x="2783540" y="3980330"/>
            <a:ext cx="916597" cy="799359"/>
            <a:chOff x="6536831" y="1962541"/>
            <a:chExt cx="2614439" cy="2398834"/>
          </a:xfrm>
        </p:grpSpPr>
        <p:pic>
          <p:nvPicPr>
            <p:cNvPr id="24"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640" y="1962541"/>
              <a:ext cx="1398002" cy="1398002"/>
            </a:xfrm>
            <a:prstGeom prst="rect">
              <a:avLst/>
            </a:prstGeom>
          </p:spPr>
        </p:pic>
        <p:sp>
          <p:nvSpPr>
            <p:cNvPr id="25" name="TextBox 11"/>
            <p:cNvSpPr txBox="1"/>
            <p:nvPr/>
          </p:nvSpPr>
          <p:spPr>
            <a:xfrm>
              <a:off x="6536831" y="3100634"/>
              <a:ext cx="2614439" cy="1260741"/>
            </a:xfrm>
            <a:prstGeom prst="rect">
              <a:avLst/>
            </a:prstGeom>
            <a:noFill/>
          </p:spPr>
          <p:txBody>
            <a:bodyPr wrap="square" rtlCol="0" anchor="ctr" anchorCtr="0">
              <a:noAutofit/>
            </a:bodyPr>
            <a:lstStyle/>
            <a:p>
              <a:pPr algn="ctr"/>
              <a:r>
                <a:rPr lang="en-US" sz="1050" dirty="0">
                  <a:solidFill>
                    <a:srgbClr val="58595B"/>
                  </a:solidFill>
                </a:rPr>
                <a:t>Infrared</a:t>
              </a:r>
              <a:br>
                <a:rPr lang="en-US" sz="1050" dirty="0">
                  <a:solidFill>
                    <a:srgbClr val="58595B"/>
                  </a:solidFill>
                </a:rPr>
              </a:br>
              <a:r>
                <a:rPr lang="en-US" sz="1050" dirty="0">
                  <a:solidFill>
                    <a:srgbClr val="58595B"/>
                  </a:solidFill>
                </a:rPr>
                <a:t>Temp.</a:t>
              </a:r>
            </a:p>
          </p:txBody>
        </p:sp>
      </p:grpSp>
      <p:sp>
        <p:nvSpPr>
          <p:cNvPr id="26" name="Plus 25"/>
          <p:cNvSpPr/>
          <p:nvPr/>
        </p:nvSpPr>
        <p:spPr>
          <a:xfrm>
            <a:off x="2541494" y="4158853"/>
            <a:ext cx="289112" cy="287330"/>
          </a:xfrm>
          <a:prstGeom prst="mathPlus">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lus 26"/>
          <p:cNvSpPr/>
          <p:nvPr/>
        </p:nvSpPr>
        <p:spPr>
          <a:xfrm>
            <a:off x="3699016" y="4164323"/>
            <a:ext cx="289112" cy="287330"/>
          </a:xfrm>
          <a:prstGeom prst="mathPlus">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Equal 27"/>
          <p:cNvSpPr/>
          <p:nvPr/>
        </p:nvSpPr>
        <p:spPr>
          <a:xfrm>
            <a:off x="5153892" y="4213257"/>
            <a:ext cx="258550" cy="232927"/>
          </a:xfrm>
          <a:prstGeom prst="mathEqual">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29" name="Group 39"/>
          <p:cNvGrpSpPr/>
          <p:nvPr/>
        </p:nvGrpSpPr>
        <p:grpSpPr>
          <a:xfrm>
            <a:off x="5770416" y="4028961"/>
            <a:ext cx="1105839" cy="859034"/>
            <a:chOff x="15365467" y="5169276"/>
            <a:chExt cx="2434103" cy="2470327"/>
          </a:xfrm>
        </p:grpSpPr>
        <p:pic>
          <p:nvPicPr>
            <p:cNvPr id="30"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3197" y="5169276"/>
              <a:ext cx="1398002" cy="1398002"/>
            </a:xfrm>
            <a:prstGeom prst="rect">
              <a:avLst/>
            </a:prstGeom>
          </p:spPr>
        </p:pic>
        <p:sp>
          <p:nvSpPr>
            <p:cNvPr id="31" name="TextBox 41"/>
            <p:cNvSpPr txBox="1"/>
            <p:nvPr/>
          </p:nvSpPr>
          <p:spPr>
            <a:xfrm>
              <a:off x="15365467" y="6378862"/>
              <a:ext cx="2434103" cy="1260741"/>
            </a:xfrm>
            <a:prstGeom prst="rect">
              <a:avLst/>
            </a:prstGeom>
            <a:noFill/>
          </p:spPr>
          <p:txBody>
            <a:bodyPr wrap="square" rtlCol="0" anchor="ctr" anchorCtr="0">
              <a:noAutofit/>
            </a:bodyPr>
            <a:lstStyle/>
            <a:p>
              <a:pPr algn="ctr"/>
              <a:r>
                <a:rPr lang="en-US" sz="1200" dirty="0">
                  <a:solidFill>
                    <a:srgbClr val="58595B"/>
                  </a:solidFill>
                </a:rPr>
                <a:t>Occupancy</a:t>
              </a:r>
            </a:p>
          </p:txBody>
        </p:sp>
      </p:grpSp>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766" y="4064209"/>
            <a:ext cx="542925" cy="564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8043" y="736129"/>
            <a:ext cx="1074706" cy="43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286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1825543"/>
            <a:ext cx="0" cy="73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44000" y="-1825543"/>
            <a:ext cx="0" cy="732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01749" y="479"/>
            <a:ext cx="13113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01749" y="5143022"/>
            <a:ext cx="131133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9"/>
            <a:ext cx="9142300" cy="5142544"/>
          </a:xfrm>
          <a:prstGeom prst="rect">
            <a:avLst/>
          </a:prstGeom>
        </p:spPr>
      </p:pic>
      <p:sp>
        <p:nvSpPr>
          <p:cNvPr id="11" name="Rectangle 10"/>
          <p:cNvSpPr/>
          <p:nvPr/>
        </p:nvSpPr>
        <p:spPr>
          <a:xfrm>
            <a:off x="0" y="479"/>
            <a:ext cx="9142300" cy="5142544"/>
          </a:xfrm>
          <a:prstGeom prst="rect">
            <a:avLst/>
          </a:prstGeom>
          <a:solidFill>
            <a:srgbClr val="2D374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p:cNvSpPr>
            <a:spLocks noGrp="1"/>
          </p:cNvSpPr>
          <p:nvPr>
            <p:ph type="body" idx="1"/>
          </p:nvPr>
        </p:nvSpPr>
        <p:spPr>
          <a:xfrm>
            <a:off x="-143181" y="4225165"/>
            <a:ext cx="5654112" cy="635687"/>
          </a:xfrm>
          <a:effectLst>
            <a:outerShdw blurRad="12700" dist="38100" dir="2700000" algn="ctr" rotWithShape="0">
              <a:schemeClr val="tx1">
                <a:alpha val="25000"/>
              </a:schemeClr>
            </a:outerShdw>
          </a:effectLst>
        </p:spPr>
        <p:txBody>
          <a:bodyPr/>
          <a:lstStyle/>
          <a:p>
            <a:r>
              <a:rPr lang="en-US" dirty="0"/>
              <a:t>VISION OF INTEGRATED ROOM CONTROL</a:t>
            </a:r>
          </a:p>
        </p:txBody>
      </p:sp>
      <p:sp>
        <p:nvSpPr>
          <p:cNvPr id="13" name="Text Placeholder 1"/>
          <p:cNvSpPr>
            <a:spLocks noGrp="1"/>
          </p:cNvSpPr>
          <p:nvPr>
            <p:ph type="body" sz="quarter" idx="3"/>
          </p:nvPr>
        </p:nvSpPr>
        <p:spPr>
          <a:xfrm>
            <a:off x="7853165" y="283622"/>
            <a:ext cx="1289135" cy="332720"/>
          </a:xfrm>
        </p:spPr>
        <p:txBody>
          <a:bodyPr/>
          <a:lstStyle/>
          <a:p>
            <a:r>
              <a:rPr lang="en-US" dirty="0"/>
              <a:t>VISION</a:t>
            </a:r>
          </a:p>
        </p:txBody>
      </p:sp>
      <p:sp>
        <p:nvSpPr>
          <p:cNvPr id="14" name="TextBox 13"/>
          <p:cNvSpPr txBox="1"/>
          <p:nvPr/>
        </p:nvSpPr>
        <p:spPr>
          <a:xfrm>
            <a:off x="347576" y="804878"/>
            <a:ext cx="8436615" cy="1001747"/>
          </a:xfrm>
          <a:prstGeom prst="rect">
            <a:avLst/>
          </a:prstGeom>
          <a:noFill/>
        </p:spPr>
        <p:txBody>
          <a:bodyPr wrap="square" rtlCol="0" anchor="ctr" anchorCtr="0">
            <a:noAutofit/>
          </a:bodyPr>
          <a:lstStyle/>
          <a:p>
            <a:pPr algn="ctr"/>
            <a:r>
              <a:rPr lang="en-US" sz="2400" dirty="0">
                <a:solidFill>
                  <a:schemeClr val="bg1"/>
                </a:solidFill>
                <a:effectLst>
                  <a:outerShdw blurRad="25400" dist="25400" dir="2700000" algn="ctr" rotWithShape="0">
                    <a:schemeClr val="tx1">
                      <a:alpha val="25000"/>
                    </a:schemeClr>
                  </a:outerShdw>
                </a:effectLst>
                <a:latin typeface="DINPro-Medium" panose="020B0604020101020102" pitchFamily="34" charset="0"/>
              </a:rPr>
              <a:t>Integrated Room Control</a:t>
            </a:r>
            <a:r>
              <a:rPr lang="en-US" sz="2400" dirty="0">
                <a:solidFill>
                  <a:schemeClr val="bg1"/>
                </a:solidFill>
                <a:effectLst>
                  <a:outerShdw blurRad="25400" dist="25400" dir="2700000" algn="ctr" rotWithShape="0">
                    <a:schemeClr val="tx1">
                      <a:alpha val="25000"/>
                    </a:schemeClr>
                  </a:outerShdw>
                </a:effectLst>
                <a:latin typeface="DINPro-Light" panose="02000504040000020003" pitchFamily="2" charset="0"/>
              </a:rPr>
              <a:t> increases a building’s</a:t>
            </a:r>
            <a:r>
              <a:rPr lang="en-US" sz="2400" dirty="0">
                <a:solidFill>
                  <a:schemeClr val="bg1"/>
                </a:solidFill>
                <a:effectLst>
                  <a:outerShdw blurRad="25400" dist="25400" dir="2700000" algn="ctr" rotWithShape="0">
                    <a:schemeClr val="tx1">
                      <a:alpha val="25000"/>
                    </a:schemeClr>
                  </a:outerShdw>
                </a:effectLst>
                <a:latin typeface="DINPro-Medium" panose="020B0604020101020102" pitchFamily="34" charset="0"/>
              </a:rPr>
              <a:t> value…</a:t>
            </a:r>
          </a:p>
        </p:txBody>
      </p:sp>
      <p:grpSp>
        <p:nvGrpSpPr>
          <p:cNvPr id="15" name="Group 14"/>
          <p:cNvGrpSpPr/>
          <p:nvPr/>
        </p:nvGrpSpPr>
        <p:grpSpPr>
          <a:xfrm>
            <a:off x="426571" y="1827665"/>
            <a:ext cx="8304126" cy="1830821"/>
            <a:chOff x="896289" y="3411383"/>
            <a:chExt cx="15503918" cy="3418168"/>
          </a:xfrm>
          <a:effectLst>
            <a:outerShdw blurRad="25400" dist="25400" dir="2700000" algn="tl" rotWithShape="0">
              <a:prstClr val="black">
                <a:alpha val="25000"/>
              </a:prstClr>
            </a:outerShdw>
          </a:effectLst>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834" y="3411383"/>
              <a:ext cx="1779276" cy="1779276"/>
            </a:xfrm>
            <a:prstGeom prst="rect">
              <a:avLst/>
            </a:prstGeom>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6159" y="3411383"/>
              <a:ext cx="1779276" cy="1779276"/>
            </a:xfrm>
            <a:prstGeom prst="rect">
              <a:avLst/>
            </a:prstGeom>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2135" y="3411383"/>
              <a:ext cx="1779276" cy="1779276"/>
            </a:xfrm>
            <a:prstGeom prst="rect">
              <a:avLst/>
            </a:prstGeom>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1484" y="3411383"/>
              <a:ext cx="1779276" cy="1779276"/>
            </a:xfrm>
            <a:prstGeom prst="rect">
              <a:avLst/>
            </a:prstGeom>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6808" y="3411383"/>
              <a:ext cx="1779276" cy="1779276"/>
            </a:xfrm>
            <a:prstGeom prst="rect">
              <a:avLst/>
            </a:prstGeom>
            <a:effectLst/>
          </p:spPr>
        </p:pic>
        <p:sp>
          <p:nvSpPr>
            <p:cNvPr id="21" name="TextBox 20"/>
            <p:cNvSpPr txBox="1"/>
            <p:nvPr/>
          </p:nvSpPr>
          <p:spPr>
            <a:xfrm>
              <a:off x="896289" y="4959276"/>
              <a:ext cx="2830222" cy="1870274"/>
            </a:xfrm>
            <a:prstGeom prst="rect">
              <a:avLst/>
            </a:prstGeom>
            <a:noFill/>
            <a:effectLst/>
          </p:spPr>
          <p:txBody>
            <a:bodyPr wrap="square" rtlCol="0" anchor="ctr" anchorCtr="0">
              <a:noAutofit/>
            </a:bodyPr>
            <a:lstStyle/>
            <a:p>
              <a:pPr algn="ctr"/>
              <a:r>
                <a:rPr lang="en-US" dirty="0">
                  <a:solidFill>
                    <a:schemeClr val="bg1"/>
                  </a:solidFill>
                  <a:latin typeface="DINPro-Light" panose="02000504040000020003" pitchFamily="2" charset="0"/>
                </a:rPr>
                <a:t>Higher Productivity</a:t>
              </a:r>
            </a:p>
          </p:txBody>
        </p:sp>
        <p:sp>
          <p:nvSpPr>
            <p:cNvPr id="22" name="TextBox 21"/>
            <p:cNvSpPr txBox="1"/>
            <p:nvPr/>
          </p:nvSpPr>
          <p:spPr>
            <a:xfrm>
              <a:off x="4064713" y="4959277"/>
              <a:ext cx="2830222" cy="1870274"/>
            </a:xfrm>
            <a:prstGeom prst="rect">
              <a:avLst/>
            </a:prstGeom>
            <a:noFill/>
          </p:spPr>
          <p:txBody>
            <a:bodyPr wrap="square" rtlCol="0" anchor="ctr" anchorCtr="0">
              <a:noAutofit/>
            </a:bodyPr>
            <a:lstStyle/>
            <a:p>
              <a:pPr algn="ctr"/>
              <a:r>
                <a:rPr lang="en-US" dirty="0">
                  <a:solidFill>
                    <a:schemeClr val="bg1"/>
                  </a:solidFill>
                  <a:latin typeface="DINPro-Light" panose="02000504040000020003" pitchFamily="2" charset="0"/>
                </a:rPr>
                <a:t>Increased Value</a:t>
              </a:r>
            </a:p>
          </p:txBody>
        </p:sp>
        <p:sp>
          <p:nvSpPr>
            <p:cNvPr id="23" name="TextBox 22"/>
            <p:cNvSpPr txBox="1"/>
            <p:nvPr/>
          </p:nvSpPr>
          <p:spPr>
            <a:xfrm>
              <a:off x="13569985" y="4959275"/>
              <a:ext cx="2830222" cy="1870275"/>
            </a:xfrm>
            <a:prstGeom prst="rect">
              <a:avLst/>
            </a:prstGeom>
            <a:noFill/>
          </p:spPr>
          <p:txBody>
            <a:bodyPr wrap="square" rtlCol="0" anchor="ctr" anchorCtr="0">
              <a:noAutofit/>
            </a:bodyPr>
            <a:lstStyle/>
            <a:p>
              <a:pPr algn="ctr"/>
              <a:r>
                <a:rPr lang="en-US" dirty="0">
                  <a:solidFill>
                    <a:schemeClr val="bg1"/>
                  </a:solidFill>
                  <a:latin typeface="DINPro-Light" panose="02000504040000020003" pitchFamily="2" charset="0"/>
                </a:rPr>
                <a:t>Optimized Occupant Experience</a:t>
              </a:r>
            </a:p>
          </p:txBody>
        </p:sp>
        <p:sp>
          <p:nvSpPr>
            <p:cNvPr id="24" name="TextBox 23"/>
            <p:cNvSpPr txBox="1"/>
            <p:nvPr/>
          </p:nvSpPr>
          <p:spPr>
            <a:xfrm>
              <a:off x="7233137" y="4959276"/>
              <a:ext cx="2830222" cy="1870275"/>
            </a:xfrm>
            <a:prstGeom prst="rect">
              <a:avLst/>
            </a:prstGeom>
            <a:noFill/>
          </p:spPr>
          <p:txBody>
            <a:bodyPr wrap="square" rtlCol="0" anchor="ctr" anchorCtr="0">
              <a:noAutofit/>
            </a:bodyPr>
            <a:lstStyle/>
            <a:p>
              <a:pPr algn="ctr"/>
              <a:r>
                <a:rPr lang="en-US" dirty="0" err="1">
                  <a:solidFill>
                    <a:schemeClr val="bg1"/>
                  </a:solidFill>
                  <a:latin typeface="DINPro-Medium" panose="020B0604020101020102" pitchFamily="34" charset="0"/>
                </a:rPr>
                <a:t>Earthright</a:t>
              </a:r>
              <a:r>
                <a:rPr lang="en-US" sz="1200" baseline="50000" dirty="0" err="1">
                  <a:solidFill>
                    <a:schemeClr val="bg1"/>
                  </a:solidFill>
                  <a:latin typeface="DINPro-Light" panose="02000504040000020003" pitchFamily="2" charset="0"/>
                </a:rPr>
                <a:t>TM</a:t>
              </a:r>
              <a:r>
                <a:rPr lang="en-US" dirty="0">
                  <a:solidFill>
                    <a:schemeClr val="bg1"/>
                  </a:solidFill>
                  <a:latin typeface="DINPro-Light" panose="02000504040000020003" pitchFamily="2" charset="0"/>
                </a:rPr>
                <a:t> Energy Efficiency</a:t>
              </a:r>
            </a:p>
          </p:txBody>
        </p:sp>
        <p:sp>
          <p:nvSpPr>
            <p:cNvPr id="25" name="TextBox 24"/>
            <p:cNvSpPr txBox="1"/>
            <p:nvPr/>
          </p:nvSpPr>
          <p:spPr>
            <a:xfrm>
              <a:off x="10401561" y="4959276"/>
              <a:ext cx="2830222" cy="1870275"/>
            </a:xfrm>
            <a:prstGeom prst="rect">
              <a:avLst/>
            </a:prstGeom>
            <a:noFill/>
          </p:spPr>
          <p:txBody>
            <a:bodyPr wrap="square" rtlCol="0" anchor="ctr" anchorCtr="0">
              <a:noAutofit/>
            </a:bodyPr>
            <a:lstStyle/>
            <a:p>
              <a:pPr algn="ctr"/>
              <a:r>
                <a:rPr lang="en-US" dirty="0">
                  <a:solidFill>
                    <a:schemeClr val="bg1"/>
                  </a:solidFill>
                  <a:latin typeface="DINPro-Light" panose="02000504040000020003" pitchFamily="2" charset="0"/>
                </a:rPr>
                <a:t>Reduced Operating Costs</a:t>
              </a:r>
            </a:p>
          </p:txBody>
        </p:sp>
      </p:grpSp>
    </p:spTree>
    <p:extLst>
      <p:ext uri="{BB962C8B-B14F-4D97-AF65-F5344CB8AC3E}">
        <p14:creationId xmlns:p14="http://schemas.microsoft.com/office/powerpoint/2010/main" val="30987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750"/>
                                        <p:tgtEl>
                                          <p:spTgt spid="14">
                                            <p:txEl>
                                              <p:pRg st="0" end="0"/>
                                            </p:txEl>
                                          </p:spTgt>
                                        </p:tgtEl>
                                      </p:cBhvr>
                                    </p:animEffect>
                                  </p:childTnLst>
                                </p:cTn>
                              </p:par>
                              <p:par>
                                <p:cTn id="11" presetID="22" presetClass="entr" presetSubtype="8" fill="hold" nodeType="withEffect">
                                  <p:stCondLst>
                                    <p:cond delay="325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Light Sensor</a:t>
            </a:r>
            <a:endParaRPr lang="en-US" dirty="0"/>
          </a:p>
        </p:txBody>
      </p:sp>
      <p:sp>
        <p:nvSpPr>
          <p:cNvPr id="4" name="Text Placeholder 3"/>
          <p:cNvSpPr>
            <a:spLocks noGrp="1"/>
          </p:cNvSpPr>
          <p:nvPr>
            <p:ph type="body" sz="quarter" idx="11"/>
          </p:nvPr>
        </p:nvSpPr>
        <p:spPr/>
        <p:txBody>
          <a:bodyPr/>
          <a:lstStyle/>
          <a:p>
            <a:r>
              <a:rPr lang="en-US" dirty="0" smtClean="0"/>
              <a:t>Senses brightness for daylight harvesting applications</a:t>
            </a:r>
          </a:p>
          <a:p>
            <a:r>
              <a:rPr lang="en-US" dirty="0" smtClean="0"/>
              <a:t>Senses Light Color RGB or Temperature in Degrees Kelvin</a:t>
            </a:r>
          </a:p>
          <a:p>
            <a:r>
              <a:rPr lang="en-US" dirty="0" smtClean="0"/>
              <a:t>Color for Circadian Rhythm control and sensing</a:t>
            </a:r>
          </a:p>
          <a:p>
            <a:r>
              <a:rPr lang="en-US" dirty="0" smtClean="0"/>
              <a:t>Color for animal care in university labs</a:t>
            </a:r>
            <a:endParaRPr lang="en-US" dirty="0"/>
          </a:p>
        </p:txBody>
      </p:sp>
      <p:pic>
        <p:nvPicPr>
          <p:cNvPr id="3074"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598" r="2598"/>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345" b="15265"/>
          <a:stretch/>
        </p:blipFill>
        <p:spPr bwMode="auto">
          <a:xfrm>
            <a:off x="397499" y="3910692"/>
            <a:ext cx="3907631" cy="106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774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8499" y="1583895"/>
            <a:ext cx="3837521" cy="923330"/>
          </a:xfrm>
          <a:prstGeom prst="rect">
            <a:avLst/>
          </a:prstGeom>
          <a:noFill/>
        </p:spPr>
        <p:txBody>
          <a:bodyPr wrap="square" rtlCol="0">
            <a:spAutoFit/>
          </a:bodyPr>
          <a:lstStyle/>
          <a:p>
            <a:pPr algn="ctr"/>
            <a:r>
              <a:rPr lang="en-US" sz="5400" spc="-7" dirty="0">
                <a:solidFill>
                  <a:srgbClr val="58595B"/>
                </a:solidFill>
                <a:latin typeface="+mj-lt"/>
              </a:rPr>
              <a:t>LOCATION</a:t>
            </a:r>
            <a:endParaRPr lang="en-US" sz="4950" spc="-7" dirty="0">
              <a:solidFill>
                <a:srgbClr val="58595B"/>
              </a:solidFill>
              <a:latin typeface="+mj-lt"/>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4844"/>
          <a:stretch/>
        </p:blipFill>
        <p:spPr bwMode="auto">
          <a:xfrm rot="249113">
            <a:off x="2700008" y="-136631"/>
            <a:ext cx="3856351" cy="134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386566" y="799931"/>
            <a:ext cx="2696642" cy="831771"/>
          </a:xfrm>
          <a:prstGeom prst="rect">
            <a:avLst/>
          </a:prstGeom>
          <a:noFill/>
        </p:spPr>
        <p:txBody>
          <a:bodyPr wrap="square" rtlCol="0" anchor="b" anchorCtr="0">
            <a:noAutofit/>
          </a:bodyPr>
          <a:lstStyle/>
          <a:p>
            <a:pPr algn="ctr">
              <a:spcAft>
                <a:spcPts val="88"/>
              </a:spcAft>
            </a:pPr>
            <a:r>
              <a:rPr lang="en-US" sz="2400" dirty="0">
                <a:solidFill>
                  <a:srgbClr val="58595B"/>
                </a:solidFill>
              </a:rPr>
              <a:t>TAMPER AVOIDANCE</a:t>
            </a:r>
          </a:p>
        </p:txBody>
      </p:sp>
      <p:sp>
        <p:nvSpPr>
          <p:cNvPr id="8" name="TextBox 7"/>
          <p:cNvSpPr txBox="1"/>
          <p:nvPr/>
        </p:nvSpPr>
        <p:spPr>
          <a:xfrm>
            <a:off x="6386566" y="2449178"/>
            <a:ext cx="2696642" cy="831771"/>
          </a:xfrm>
          <a:prstGeom prst="rect">
            <a:avLst/>
          </a:prstGeom>
          <a:noFill/>
        </p:spPr>
        <p:txBody>
          <a:bodyPr wrap="square" rtlCol="0" anchor="b" anchorCtr="0">
            <a:noAutofit/>
          </a:bodyPr>
          <a:lstStyle/>
          <a:p>
            <a:pPr algn="ctr">
              <a:spcAft>
                <a:spcPts val="88"/>
              </a:spcAft>
            </a:pPr>
            <a:r>
              <a:rPr lang="en-US" sz="2400" dirty="0">
                <a:solidFill>
                  <a:srgbClr val="58595B"/>
                </a:solidFill>
              </a:rPr>
              <a:t>OPEN OFFICE</a:t>
            </a:r>
          </a:p>
          <a:p>
            <a:pPr algn="ctr">
              <a:spcAft>
                <a:spcPts val="88"/>
              </a:spcAft>
            </a:pPr>
            <a:r>
              <a:rPr lang="en-US" sz="2400" dirty="0">
                <a:solidFill>
                  <a:srgbClr val="58595B"/>
                </a:solidFill>
              </a:rPr>
              <a:t>CUBICLES</a:t>
            </a:r>
          </a:p>
        </p:txBody>
      </p:sp>
      <p:sp>
        <p:nvSpPr>
          <p:cNvPr id="9" name="TextBox 8"/>
          <p:cNvSpPr txBox="1"/>
          <p:nvPr/>
        </p:nvSpPr>
        <p:spPr>
          <a:xfrm>
            <a:off x="6416041" y="4096207"/>
            <a:ext cx="2696642" cy="831771"/>
          </a:xfrm>
          <a:prstGeom prst="rect">
            <a:avLst/>
          </a:prstGeom>
          <a:noFill/>
        </p:spPr>
        <p:txBody>
          <a:bodyPr wrap="square" rtlCol="0" anchor="b" anchorCtr="0">
            <a:noAutofit/>
          </a:bodyPr>
          <a:lstStyle/>
          <a:p>
            <a:pPr algn="ctr">
              <a:spcAft>
                <a:spcPts val="88"/>
              </a:spcAft>
            </a:pPr>
            <a:r>
              <a:rPr lang="en-US" sz="2400" dirty="0">
                <a:solidFill>
                  <a:srgbClr val="58595B"/>
                </a:solidFill>
              </a:rPr>
              <a:t>T-BAR vs WALL INSTALLATION</a:t>
            </a:r>
          </a:p>
        </p:txBody>
      </p:sp>
      <p:sp>
        <p:nvSpPr>
          <p:cNvPr id="10" name="TextBox 9"/>
          <p:cNvSpPr txBox="1"/>
          <p:nvPr/>
        </p:nvSpPr>
        <p:spPr>
          <a:xfrm>
            <a:off x="4936964" y="3088610"/>
            <a:ext cx="2696642" cy="831771"/>
          </a:xfrm>
          <a:prstGeom prst="rect">
            <a:avLst/>
          </a:prstGeom>
          <a:noFill/>
        </p:spPr>
        <p:txBody>
          <a:bodyPr wrap="square" rtlCol="0" anchor="b" anchorCtr="0">
            <a:noAutofit/>
          </a:bodyPr>
          <a:lstStyle/>
          <a:p>
            <a:pPr algn="ctr">
              <a:spcAft>
                <a:spcPts val="88"/>
              </a:spcAft>
            </a:pPr>
            <a:r>
              <a:rPr lang="en-US" sz="2400" dirty="0">
                <a:solidFill>
                  <a:srgbClr val="58595B"/>
                </a:solidFill>
              </a:rPr>
              <a:t>OCCUPANCY</a:t>
            </a:r>
          </a:p>
        </p:txBody>
      </p:sp>
      <p:sp>
        <p:nvSpPr>
          <p:cNvPr id="11" name="TextBox 10"/>
          <p:cNvSpPr txBox="1"/>
          <p:nvPr/>
        </p:nvSpPr>
        <p:spPr>
          <a:xfrm>
            <a:off x="3480550" y="3841673"/>
            <a:ext cx="2696642" cy="831771"/>
          </a:xfrm>
          <a:prstGeom prst="rect">
            <a:avLst/>
          </a:prstGeom>
          <a:noFill/>
        </p:spPr>
        <p:txBody>
          <a:bodyPr wrap="square" rtlCol="0" anchor="b" anchorCtr="0">
            <a:noAutofit/>
          </a:bodyPr>
          <a:lstStyle/>
          <a:p>
            <a:pPr algn="ctr">
              <a:spcAft>
                <a:spcPts val="88"/>
              </a:spcAft>
            </a:pPr>
            <a:r>
              <a:rPr lang="en-US" sz="2400" dirty="0">
                <a:solidFill>
                  <a:srgbClr val="58595B"/>
                </a:solidFill>
              </a:rPr>
              <a:t>WALL ACNE</a:t>
            </a:r>
          </a:p>
        </p:txBody>
      </p:sp>
      <p:sp>
        <p:nvSpPr>
          <p:cNvPr id="12" name="TextBox 11"/>
          <p:cNvSpPr txBox="1"/>
          <p:nvPr/>
        </p:nvSpPr>
        <p:spPr>
          <a:xfrm>
            <a:off x="1677524" y="3056803"/>
            <a:ext cx="2959170" cy="895385"/>
          </a:xfrm>
          <a:prstGeom prst="rect">
            <a:avLst/>
          </a:prstGeom>
          <a:noFill/>
        </p:spPr>
        <p:txBody>
          <a:bodyPr wrap="square" rtlCol="0" anchor="b" anchorCtr="0">
            <a:noAutofit/>
          </a:bodyPr>
          <a:lstStyle/>
          <a:p>
            <a:pPr algn="ctr">
              <a:spcAft>
                <a:spcPts val="88"/>
              </a:spcAft>
            </a:pPr>
            <a:r>
              <a:rPr lang="en-US" sz="2400" dirty="0">
                <a:solidFill>
                  <a:srgbClr val="58595B"/>
                </a:solidFill>
              </a:rPr>
              <a:t>RADIO ANTENNA</a:t>
            </a:r>
          </a:p>
        </p:txBody>
      </p:sp>
      <p:sp>
        <p:nvSpPr>
          <p:cNvPr id="13" name="TextBox 12"/>
          <p:cNvSpPr txBox="1"/>
          <p:nvPr/>
        </p:nvSpPr>
        <p:spPr>
          <a:xfrm>
            <a:off x="-2616509" y="4232743"/>
            <a:ext cx="2959170" cy="895385"/>
          </a:xfrm>
          <a:prstGeom prst="rect">
            <a:avLst/>
          </a:prstGeom>
          <a:noFill/>
        </p:spPr>
        <p:txBody>
          <a:bodyPr wrap="square" rtlCol="0" anchor="b" anchorCtr="0">
            <a:noAutofit/>
          </a:bodyPr>
          <a:lstStyle/>
          <a:p>
            <a:pPr algn="ctr">
              <a:spcAft>
                <a:spcPts val="88"/>
              </a:spcAft>
            </a:pPr>
            <a:endParaRPr lang="en-US" sz="2400" dirty="0">
              <a:solidFill>
                <a:srgbClr val="58595B"/>
              </a:solidFill>
            </a:endParaRPr>
          </a:p>
        </p:txBody>
      </p:sp>
      <p:sp>
        <p:nvSpPr>
          <p:cNvPr id="14" name="TextBox 13"/>
          <p:cNvSpPr txBox="1"/>
          <p:nvPr/>
        </p:nvSpPr>
        <p:spPr>
          <a:xfrm>
            <a:off x="-302927" y="2470210"/>
            <a:ext cx="2959170" cy="842546"/>
          </a:xfrm>
          <a:prstGeom prst="rect">
            <a:avLst/>
          </a:prstGeom>
          <a:noFill/>
        </p:spPr>
        <p:txBody>
          <a:bodyPr wrap="square" rtlCol="0" anchor="b" anchorCtr="0">
            <a:noAutofit/>
          </a:bodyPr>
          <a:lstStyle/>
          <a:p>
            <a:pPr algn="ctr">
              <a:spcAft>
                <a:spcPts val="88"/>
              </a:spcAft>
            </a:pPr>
            <a:r>
              <a:rPr lang="en-US" sz="2400" dirty="0">
                <a:solidFill>
                  <a:srgbClr val="58595B"/>
                </a:solidFill>
              </a:rPr>
              <a:t>INDIRECT SUNLIGHT</a:t>
            </a:r>
          </a:p>
        </p:txBody>
      </p:sp>
      <p:sp>
        <p:nvSpPr>
          <p:cNvPr id="15" name="TextBox 14"/>
          <p:cNvSpPr txBox="1"/>
          <p:nvPr/>
        </p:nvSpPr>
        <p:spPr>
          <a:xfrm>
            <a:off x="-319940" y="768124"/>
            <a:ext cx="2959170" cy="895385"/>
          </a:xfrm>
          <a:prstGeom prst="rect">
            <a:avLst/>
          </a:prstGeom>
          <a:noFill/>
        </p:spPr>
        <p:txBody>
          <a:bodyPr wrap="square" rtlCol="0" anchor="b" anchorCtr="0">
            <a:noAutofit/>
          </a:bodyPr>
          <a:lstStyle/>
          <a:p>
            <a:pPr algn="ctr">
              <a:spcAft>
                <a:spcPts val="88"/>
              </a:spcAft>
            </a:pPr>
            <a:r>
              <a:rPr lang="en-US" sz="2400" dirty="0">
                <a:solidFill>
                  <a:srgbClr val="58595B"/>
                </a:solidFill>
              </a:rPr>
              <a:t>CLOSER TO OCCUPANT</a:t>
            </a:r>
          </a:p>
        </p:txBody>
      </p:sp>
      <p:sp>
        <p:nvSpPr>
          <p:cNvPr id="16" name="TextBox 15"/>
          <p:cNvSpPr txBox="1"/>
          <p:nvPr/>
        </p:nvSpPr>
        <p:spPr>
          <a:xfrm>
            <a:off x="1" y="4013432"/>
            <a:ext cx="3486194" cy="895385"/>
          </a:xfrm>
          <a:prstGeom prst="rect">
            <a:avLst/>
          </a:prstGeom>
          <a:noFill/>
        </p:spPr>
        <p:txBody>
          <a:bodyPr wrap="square" rtlCol="0" anchor="b" anchorCtr="0">
            <a:noAutofit/>
          </a:bodyPr>
          <a:lstStyle/>
          <a:p>
            <a:pPr algn="ctr">
              <a:spcAft>
                <a:spcPts val="88"/>
              </a:spcAft>
            </a:pPr>
            <a:r>
              <a:rPr lang="en-US" sz="2400" dirty="0">
                <a:solidFill>
                  <a:srgbClr val="58595B"/>
                </a:solidFill>
              </a:rPr>
              <a:t>EASY TO MOVE WALLS / EQUIPMENT</a:t>
            </a:r>
          </a:p>
        </p:txBody>
      </p:sp>
      <p:cxnSp>
        <p:nvCxnSpPr>
          <p:cNvPr id="3" name="Straight Connector 2"/>
          <p:cNvCxnSpPr/>
          <p:nvPr/>
        </p:nvCxnSpPr>
        <p:spPr>
          <a:xfrm>
            <a:off x="3750469" y="4339829"/>
            <a:ext cx="2100263" cy="257175"/>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29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itle 2"/>
          <p:cNvSpPr>
            <a:spLocks noGrp="1"/>
          </p:cNvSpPr>
          <p:nvPr>
            <p:ph type="title"/>
          </p:nvPr>
        </p:nvSpPr>
        <p:spPr/>
        <p:txBody>
          <a:bodyPr/>
          <a:lstStyle/>
          <a:p>
            <a:r>
              <a:rPr lang="en-US" dirty="0" smtClean="0"/>
              <a:t>O3 System - Components</a:t>
            </a:r>
            <a:endParaRPr lang="en-US" dirty="0"/>
          </a:p>
        </p:txBody>
      </p:sp>
      <p:sp>
        <p:nvSpPr>
          <p:cNvPr id="4" name="Text Placeholder 3"/>
          <p:cNvSpPr>
            <a:spLocks noGrp="1"/>
          </p:cNvSpPr>
          <p:nvPr>
            <p:ph type="body" sz="quarter" idx="11"/>
          </p:nvPr>
        </p:nvSpPr>
        <p:spPr/>
        <p:txBody>
          <a:bodyPr/>
          <a:lstStyle/>
          <a:p>
            <a:r>
              <a:rPr lang="en-US" dirty="0" smtClean="0"/>
              <a:t>Room Control App</a:t>
            </a:r>
            <a:endParaRPr lang="en-US" dirty="0"/>
          </a:p>
        </p:txBody>
      </p:sp>
    </p:spTree>
    <p:extLst>
      <p:ext uri="{BB962C8B-B14F-4D97-AF65-F5344CB8AC3E}">
        <p14:creationId xmlns:p14="http://schemas.microsoft.com/office/powerpoint/2010/main" val="18310315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948" y="2521002"/>
            <a:ext cx="1326667" cy="2433530"/>
          </a:xfrm>
          <a:prstGeom prst="rect">
            <a:avLst/>
          </a:prstGeom>
        </p:spPr>
      </p:pic>
      <p:pic>
        <p:nvPicPr>
          <p:cNvPr id="19"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22" y="1439764"/>
            <a:ext cx="1326667" cy="2433530"/>
          </a:xfrm>
          <a:prstGeom prst="rect">
            <a:avLst/>
          </a:prstGeom>
        </p:spPr>
      </p:pic>
      <p:grpSp>
        <p:nvGrpSpPr>
          <p:cNvPr id="10" name="Group 9"/>
          <p:cNvGrpSpPr/>
          <p:nvPr/>
        </p:nvGrpSpPr>
        <p:grpSpPr>
          <a:xfrm>
            <a:off x="3738416" y="81632"/>
            <a:ext cx="1344866" cy="2466914"/>
            <a:chOff x="3942206" y="81632"/>
            <a:chExt cx="1344866" cy="2466914"/>
          </a:xfrm>
        </p:grpSpPr>
        <p:pic>
          <p:nvPicPr>
            <p:cNvPr id="2"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206" y="81632"/>
              <a:ext cx="1344866" cy="24669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339502"/>
              <a:ext cx="1097792" cy="1951630"/>
            </a:xfrm>
            <a:prstGeom prst="rect">
              <a:avLst/>
            </a:prstGeom>
          </p:spPr>
        </p:pic>
      </p:grpSp>
      <p:grpSp>
        <p:nvGrpSpPr>
          <p:cNvPr id="9" name="Group 8"/>
          <p:cNvGrpSpPr/>
          <p:nvPr/>
        </p:nvGrpSpPr>
        <p:grpSpPr>
          <a:xfrm>
            <a:off x="2117923" y="2531854"/>
            <a:ext cx="1344815" cy="2466819"/>
            <a:chOff x="2068935" y="81727"/>
            <a:chExt cx="1344815" cy="2466819"/>
          </a:xfrm>
        </p:grpSpPr>
        <p:pic>
          <p:nvPicPr>
            <p:cNvPr id="3"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935" y="81727"/>
              <a:ext cx="1344815" cy="246681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110" y="340369"/>
              <a:ext cx="1097304" cy="1950763"/>
            </a:xfrm>
            <a:prstGeom prst="rect">
              <a:avLst/>
            </a:prstGeom>
          </p:spPr>
        </p:pic>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94" y="1676688"/>
            <a:ext cx="1102321" cy="1959682"/>
          </a:xfrm>
          <a:prstGeom prst="rect">
            <a:avLst/>
          </a:prstGeom>
        </p:spPr>
      </p:pic>
      <p:grpSp>
        <p:nvGrpSpPr>
          <p:cNvPr id="12" name="Group 11"/>
          <p:cNvGrpSpPr/>
          <p:nvPr/>
        </p:nvGrpSpPr>
        <p:grpSpPr>
          <a:xfrm>
            <a:off x="3731773" y="2521002"/>
            <a:ext cx="1326667" cy="2433530"/>
            <a:chOff x="3960406" y="2548547"/>
            <a:chExt cx="1326667" cy="2433530"/>
          </a:xfrm>
        </p:grpSpPr>
        <p:pic>
          <p:nvPicPr>
            <p:cNvPr id="17"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406" y="2548547"/>
              <a:ext cx="1326667" cy="243353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4580" y="2791806"/>
              <a:ext cx="1100709" cy="1956816"/>
            </a:xfrm>
            <a:prstGeom prst="rect">
              <a:avLst/>
            </a:prstGeom>
          </p:spPr>
        </p:pic>
      </p:grpSp>
      <p:grpSp>
        <p:nvGrpSpPr>
          <p:cNvPr id="11" name="Group 10"/>
          <p:cNvGrpSpPr/>
          <p:nvPr/>
        </p:nvGrpSpPr>
        <p:grpSpPr>
          <a:xfrm>
            <a:off x="2124819" y="98324"/>
            <a:ext cx="1326667" cy="2433530"/>
            <a:chOff x="2055598" y="2548547"/>
            <a:chExt cx="1326667" cy="2433530"/>
          </a:xfrm>
        </p:grpSpPr>
        <p:pic>
          <p:nvPicPr>
            <p:cNvPr id="1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598" y="2548547"/>
              <a:ext cx="1326667" cy="243353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7640" y="2794488"/>
              <a:ext cx="1100709" cy="1956816"/>
            </a:xfrm>
            <a:prstGeom prst="rect">
              <a:avLst/>
            </a:prstGeom>
          </p:spPr>
        </p:pic>
      </p:grpSp>
      <p:pic>
        <p:nvPicPr>
          <p:cNvPr id="24"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7948" y="98324"/>
            <a:ext cx="1326667" cy="243353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1409" y="342692"/>
            <a:ext cx="1097792" cy="195163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7970" y="2763522"/>
            <a:ext cx="1101232" cy="1957746"/>
          </a:xfrm>
          <a:prstGeom prst="rect">
            <a:avLst/>
          </a:prstGeom>
        </p:spPr>
      </p:pic>
    </p:spTree>
    <p:extLst>
      <p:ext uri="{BB962C8B-B14F-4D97-AF65-F5344CB8AC3E}">
        <p14:creationId xmlns:p14="http://schemas.microsoft.com/office/powerpoint/2010/main" val="185015865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439" t="10722" r="6" b="61082"/>
          <a:stretch/>
        </p:blipFill>
        <p:spPr>
          <a:xfrm flipH="1">
            <a:off x="-1" y="0"/>
            <a:ext cx="9214339" cy="5189220"/>
          </a:xfrm>
          <a:prstGeom prst="rect">
            <a:avLst/>
          </a:prstGeom>
        </p:spPr>
      </p:pic>
      <p:cxnSp>
        <p:nvCxnSpPr>
          <p:cNvPr id="5" name="Straight Connector 4"/>
          <p:cNvCxnSpPr/>
          <p:nvPr/>
        </p:nvCxnSpPr>
        <p:spPr>
          <a:xfrm>
            <a:off x="-1931670" y="0"/>
            <a:ext cx="1348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931670" y="2571750"/>
            <a:ext cx="1348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31670" y="5143500"/>
            <a:ext cx="13487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46863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46863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46863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58000" y="-46863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44000" y="-468630"/>
            <a:ext cx="0" cy="32004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68087" y="188173"/>
            <a:ext cx="2435284" cy="4366244"/>
          </a:xfrm>
          <a:prstGeom prst="rect">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3"/>
          <p:cNvSpPr txBox="1">
            <a:spLocks/>
          </p:cNvSpPr>
          <p:nvPr/>
        </p:nvSpPr>
        <p:spPr>
          <a:xfrm>
            <a:off x="4743450" y="1503220"/>
            <a:ext cx="4057650" cy="3297379"/>
          </a:xfrm>
          <a:prstGeom prst="rect">
            <a:avLst/>
          </a:prstGeom>
          <a:effectLst>
            <a:outerShdw blurRad="50800" dist="38100" dir="2700000" algn="tl" rotWithShape="0">
              <a:prstClr val="black">
                <a:alpha val="40000"/>
              </a:prstClr>
            </a:outerShdw>
          </a:effectLst>
        </p:spPr>
        <p:txBody>
          <a:bodyPr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bg1"/>
                </a:solidFill>
                <a:effectLst>
                  <a:outerShdw blurRad="381000" dist="38100" dir="2700000" algn="tl" rotWithShape="0">
                    <a:schemeClr val="tx1">
                      <a:alpha val="70000"/>
                    </a:schemeClr>
                  </a:outerShdw>
                </a:effectLst>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dirty="0"/>
              <a:t>Room Location</a:t>
            </a:r>
            <a:br>
              <a:rPr lang="en-US" sz="3600" dirty="0"/>
            </a:br>
            <a:r>
              <a:rPr lang="en-US" sz="3600" dirty="0"/>
              <a:t>Hubs know when you’re nearby</a:t>
            </a:r>
          </a:p>
          <a:p>
            <a:pPr algn="l"/>
            <a:endParaRPr lang="en-US" sz="3600" dirty="0"/>
          </a:p>
          <a:p>
            <a:pPr algn="l"/>
            <a:r>
              <a:rPr lang="en-US" sz="3600" dirty="0"/>
              <a:t>Easy</a:t>
            </a:r>
          </a:p>
          <a:p>
            <a:pPr algn="l"/>
            <a:endParaRPr lang="en-US" sz="3600" dirty="0"/>
          </a:p>
          <a:p>
            <a:pPr algn="l"/>
            <a:endParaRPr lang="en-US" sz="3600" dirty="0"/>
          </a:p>
          <a:p>
            <a:pPr algn="l"/>
            <a:r>
              <a:rPr lang="en-US" sz="3600" dirty="0"/>
              <a:t>Experience</a:t>
            </a:r>
            <a:br>
              <a:rPr lang="en-US" sz="3600" dirty="0"/>
            </a:br>
            <a:r>
              <a:rPr lang="en-US" sz="3600" dirty="0"/>
              <a:t>Activity Control</a:t>
            </a:r>
            <a:br>
              <a:rPr lang="en-US" sz="3600" dirty="0"/>
            </a:br>
            <a:r>
              <a:rPr lang="en-US" sz="3600" dirty="0"/>
              <a:t>Hub feedback – LED ring, sound</a:t>
            </a:r>
          </a:p>
          <a:p>
            <a:pPr algn="l"/>
            <a:endParaRPr lang="en-US" sz="3600" dirty="0"/>
          </a:p>
          <a:p>
            <a:pPr algn="l"/>
            <a:endParaRPr lang="en-US" sz="3600" dirty="0"/>
          </a:p>
        </p:txBody>
      </p:sp>
      <p:pic>
        <p:nvPicPr>
          <p:cNvPr id="16" name="Picture 2" descr="Image result for sign in with goog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2872" y="2899688"/>
            <a:ext cx="1363766" cy="2711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apple app store ic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65" y="2355428"/>
            <a:ext cx="432645" cy="4326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play stor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2872" y="2355428"/>
            <a:ext cx="395671" cy="39567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4236783" y="360831"/>
            <a:ext cx="4564317" cy="799489"/>
            <a:chOff x="5649044" y="481108"/>
            <a:chExt cx="6085756" cy="1065985"/>
          </a:xfrm>
        </p:grpSpPr>
        <p:sp>
          <p:nvSpPr>
            <p:cNvPr id="13" name="Title 2"/>
            <p:cNvSpPr txBox="1">
              <a:spLocks/>
            </p:cNvSpPr>
            <p:nvPr/>
          </p:nvSpPr>
          <p:spPr>
            <a:xfrm>
              <a:off x="6291981" y="497840"/>
              <a:ext cx="5442819" cy="10492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FFFFFF"/>
                  </a:solidFill>
                </a:rPr>
                <a:t>Room Control App</a:t>
              </a:r>
            </a:p>
          </p:txBody>
        </p:sp>
        <p:pic>
          <p:nvPicPr>
            <p:cNvPr id="2050"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9044" y="481108"/>
              <a:ext cx="711122" cy="72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966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itle 2"/>
          <p:cNvSpPr>
            <a:spLocks noGrp="1"/>
          </p:cNvSpPr>
          <p:nvPr>
            <p:ph type="title"/>
          </p:nvPr>
        </p:nvSpPr>
        <p:spPr/>
        <p:txBody>
          <a:bodyPr/>
          <a:lstStyle/>
          <a:p>
            <a:r>
              <a:rPr lang="en-US" dirty="0" smtClean="0"/>
              <a:t>O3 System - Components</a:t>
            </a:r>
            <a:endParaRPr lang="en-US" dirty="0"/>
          </a:p>
        </p:txBody>
      </p:sp>
      <p:sp>
        <p:nvSpPr>
          <p:cNvPr id="4" name="Text Placeholder 3"/>
          <p:cNvSpPr>
            <a:spLocks noGrp="1"/>
          </p:cNvSpPr>
          <p:nvPr>
            <p:ph type="body" sz="quarter" idx="11"/>
          </p:nvPr>
        </p:nvSpPr>
        <p:spPr/>
        <p:txBody>
          <a:bodyPr/>
          <a:lstStyle/>
          <a:p>
            <a:r>
              <a:rPr lang="en-US" dirty="0" err="1" smtClean="0"/>
              <a:t>enteliWEB</a:t>
            </a:r>
            <a:endParaRPr lang="en-US" dirty="0"/>
          </a:p>
        </p:txBody>
      </p:sp>
    </p:spTree>
    <p:extLst>
      <p:ext uri="{BB962C8B-B14F-4D97-AF65-F5344CB8AC3E}">
        <p14:creationId xmlns:p14="http://schemas.microsoft.com/office/powerpoint/2010/main" val="2898152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15516" y="1681283"/>
            <a:ext cx="4994843" cy="3118104"/>
          </a:xfrm>
          <a:prstGeom prst="rect">
            <a:avLst/>
          </a:prstGeom>
        </p:spPr>
      </p:pic>
      <p:grpSp>
        <p:nvGrpSpPr>
          <p:cNvPr id="7" name="Gruppieren 22"/>
          <p:cNvGrpSpPr/>
          <p:nvPr/>
        </p:nvGrpSpPr>
        <p:grpSpPr>
          <a:xfrm>
            <a:off x="1619672" y="50388"/>
            <a:ext cx="2016224" cy="1630895"/>
            <a:chOff x="4281461" y="1680639"/>
            <a:chExt cx="1916140" cy="1651025"/>
          </a:xfrm>
        </p:grpSpPr>
        <p:pic>
          <p:nvPicPr>
            <p:cNvPr id="8" name="Grafik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1461" y="1680639"/>
              <a:ext cx="1916140" cy="1651025"/>
            </a:xfrm>
            <a:prstGeom prst="rect">
              <a:avLst/>
            </a:prstGeom>
          </p:spPr>
        </p:pic>
        <p:pic>
          <p:nvPicPr>
            <p:cNvPr id="9" name="Picture 2"/>
            <p:cNvPicPr>
              <a:picLocks noChangeAspect="1" noChangeArrowheads="1"/>
            </p:cNvPicPr>
            <p:nvPr/>
          </p:nvPicPr>
          <p:blipFill>
            <a:blip r:embed="rId5" cstate="print"/>
            <a:srcRect l="908"/>
            <a:stretch>
              <a:fillRect/>
            </a:stretch>
          </p:blipFill>
          <p:spPr bwMode="auto">
            <a:xfrm>
              <a:off x="4439549" y="1876996"/>
              <a:ext cx="1599964" cy="942350"/>
            </a:xfrm>
            <a:prstGeom prst="rect">
              <a:avLst/>
            </a:prstGeom>
            <a:noFill/>
            <a:ln w="9525">
              <a:noFill/>
              <a:miter lim="800000"/>
              <a:headEnd/>
              <a:tailEnd/>
            </a:ln>
          </p:spPr>
        </p:pic>
      </p:grpSp>
      <p:pic>
        <p:nvPicPr>
          <p:cNvPr id="4" name="Picture 3"/>
          <p:cNvPicPr>
            <a:picLocks noChangeAspect="1"/>
          </p:cNvPicPr>
          <p:nvPr/>
        </p:nvPicPr>
        <p:blipFill>
          <a:blip r:embed="rId6"/>
          <a:stretch>
            <a:fillRect/>
          </a:stretch>
        </p:blipFill>
        <p:spPr>
          <a:xfrm>
            <a:off x="4860032" y="303498"/>
            <a:ext cx="4137881" cy="3409863"/>
          </a:xfrm>
          <a:prstGeom prst="rect">
            <a:avLst/>
          </a:prstGeom>
        </p:spPr>
      </p:pic>
    </p:spTree>
    <p:extLst>
      <p:ext uri="{BB962C8B-B14F-4D97-AF65-F5344CB8AC3E}">
        <p14:creationId xmlns:p14="http://schemas.microsoft.com/office/powerpoint/2010/main" val="84903891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280" y="971065"/>
            <a:ext cx="4693444" cy="383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a:off x="213064" y="4307889"/>
            <a:ext cx="1547403" cy="62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nvGrpSpPr>
          <p:cNvPr id="2" name="Gruppieren 52"/>
          <p:cNvGrpSpPr/>
          <p:nvPr/>
        </p:nvGrpSpPr>
        <p:grpSpPr>
          <a:xfrm>
            <a:off x="136360" y="2303755"/>
            <a:ext cx="3612688" cy="2317073"/>
            <a:chOff x="228600" y="1328106"/>
            <a:chExt cx="8736194" cy="5135732"/>
          </a:xfrm>
        </p:grpSpPr>
        <p:sp>
          <p:nvSpPr>
            <p:cNvPr id="3" name="Rounded Rectangle 5"/>
            <p:cNvSpPr/>
            <p:nvPr/>
          </p:nvSpPr>
          <p:spPr>
            <a:xfrm>
              <a:off x="228600" y="2166306"/>
              <a:ext cx="86868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IIS Web Server</a:t>
              </a:r>
            </a:p>
          </p:txBody>
        </p:sp>
        <p:sp>
          <p:nvSpPr>
            <p:cNvPr id="4" name="Rounded Rectangle 8"/>
            <p:cNvSpPr/>
            <p:nvPr/>
          </p:nvSpPr>
          <p:spPr>
            <a:xfrm>
              <a:off x="228600" y="1328106"/>
              <a:ext cx="4191000" cy="4572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50" dirty="0"/>
                <a:t>Clients (Web Browsers)</a:t>
              </a:r>
            </a:p>
          </p:txBody>
        </p:sp>
        <p:sp>
          <p:nvSpPr>
            <p:cNvPr id="5" name="Rounded Rectangle 9"/>
            <p:cNvSpPr/>
            <p:nvPr/>
          </p:nvSpPr>
          <p:spPr>
            <a:xfrm>
              <a:off x="4731058" y="1328106"/>
              <a:ext cx="4184342" cy="4572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50" dirty="0"/>
                <a:t>Web Services (REST)</a:t>
              </a:r>
            </a:p>
          </p:txBody>
        </p:sp>
        <p:sp>
          <p:nvSpPr>
            <p:cNvPr id="6" name="Rounded Rectangle 10"/>
            <p:cNvSpPr/>
            <p:nvPr/>
          </p:nvSpPr>
          <p:spPr>
            <a:xfrm>
              <a:off x="2598375" y="3004506"/>
              <a:ext cx="3802425" cy="7620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750" dirty="0"/>
                <a:t>PHP</a:t>
              </a:r>
            </a:p>
            <a:p>
              <a:pPr algn="ctr"/>
              <a:r>
                <a:rPr lang="en-US" sz="750" dirty="0"/>
                <a:t>(Core Logic)</a:t>
              </a:r>
            </a:p>
          </p:txBody>
        </p:sp>
        <p:sp>
          <p:nvSpPr>
            <p:cNvPr id="7" name="Rounded Rectangle 11"/>
            <p:cNvSpPr/>
            <p:nvPr/>
          </p:nvSpPr>
          <p:spPr>
            <a:xfrm>
              <a:off x="228600" y="3004505"/>
              <a:ext cx="1910908" cy="76199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750" dirty="0"/>
                <a:t>PHTML</a:t>
              </a:r>
            </a:p>
            <a:p>
              <a:pPr algn="ctr"/>
              <a:r>
                <a:rPr lang="en-US" sz="750" dirty="0"/>
                <a:t>(Templates)</a:t>
              </a:r>
            </a:p>
          </p:txBody>
        </p:sp>
        <p:sp>
          <p:nvSpPr>
            <p:cNvPr id="8" name="Rounded Rectangle 12"/>
            <p:cNvSpPr/>
            <p:nvPr/>
          </p:nvSpPr>
          <p:spPr>
            <a:xfrm>
              <a:off x="7232342" y="4071306"/>
              <a:ext cx="1676400"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750" dirty="0"/>
                <a:t>BIRT Runner</a:t>
              </a:r>
            </a:p>
            <a:p>
              <a:pPr algn="ctr"/>
              <a:r>
                <a:rPr lang="en-US" sz="750" dirty="0"/>
                <a:t>(Reports)</a:t>
              </a:r>
            </a:p>
          </p:txBody>
        </p:sp>
        <p:sp>
          <p:nvSpPr>
            <p:cNvPr id="9" name="Rounded Rectangle 13"/>
            <p:cNvSpPr/>
            <p:nvPr/>
          </p:nvSpPr>
          <p:spPr>
            <a:xfrm>
              <a:off x="228600" y="4071306"/>
              <a:ext cx="1676400" cy="762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a:t>Historian Database</a:t>
              </a:r>
            </a:p>
          </p:txBody>
        </p:sp>
        <p:sp>
          <p:nvSpPr>
            <p:cNvPr id="10" name="Rounded Rectangle 14"/>
            <p:cNvSpPr/>
            <p:nvPr/>
          </p:nvSpPr>
          <p:spPr>
            <a:xfrm>
              <a:off x="7239000" y="3004506"/>
              <a:ext cx="1676400" cy="762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a:t>Local MySQL Database</a:t>
              </a:r>
            </a:p>
          </p:txBody>
        </p:sp>
        <p:sp>
          <p:nvSpPr>
            <p:cNvPr id="11" name="Right Arrow 6"/>
            <p:cNvSpPr/>
            <p:nvPr/>
          </p:nvSpPr>
          <p:spPr>
            <a:xfrm>
              <a:off x="2196747" y="3271205"/>
              <a:ext cx="344390" cy="22860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750" dirty="0"/>
            </a:p>
          </p:txBody>
        </p:sp>
        <p:sp>
          <p:nvSpPr>
            <p:cNvPr id="12" name="Right Arrow 15"/>
            <p:cNvSpPr/>
            <p:nvPr/>
          </p:nvSpPr>
          <p:spPr>
            <a:xfrm rot="19508027">
              <a:off x="1915809" y="3841846"/>
              <a:ext cx="671756" cy="24876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750" dirty="0"/>
            </a:p>
          </p:txBody>
        </p:sp>
        <p:sp>
          <p:nvSpPr>
            <p:cNvPr id="13" name="Right Arrow 16"/>
            <p:cNvSpPr/>
            <p:nvPr/>
          </p:nvSpPr>
          <p:spPr>
            <a:xfrm rot="16200000">
              <a:off x="4267200" y="2723748"/>
              <a:ext cx="228600" cy="2286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750" dirty="0"/>
            </a:p>
          </p:txBody>
        </p:sp>
        <p:sp>
          <p:nvSpPr>
            <p:cNvPr id="14" name="Right Arrow 17"/>
            <p:cNvSpPr/>
            <p:nvPr/>
          </p:nvSpPr>
          <p:spPr>
            <a:xfrm rot="16200000">
              <a:off x="2209800" y="1861507"/>
              <a:ext cx="228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p>
          </p:txBody>
        </p:sp>
        <p:sp>
          <p:nvSpPr>
            <p:cNvPr id="15" name="Right Arrow 20"/>
            <p:cNvSpPr/>
            <p:nvPr/>
          </p:nvSpPr>
          <p:spPr>
            <a:xfrm rot="5400000">
              <a:off x="4533900" y="2723748"/>
              <a:ext cx="228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p>
          </p:txBody>
        </p:sp>
        <p:sp>
          <p:nvSpPr>
            <p:cNvPr id="16" name="Right Arrow 21"/>
            <p:cNvSpPr/>
            <p:nvPr/>
          </p:nvSpPr>
          <p:spPr>
            <a:xfrm rot="5400000">
              <a:off x="2483898" y="1861506"/>
              <a:ext cx="228600" cy="2286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750" dirty="0"/>
            </a:p>
          </p:txBody>
        </p:sp>
        <p:sp>
          <p:nvSpPr>
            <p:cNvPr id="17" name="Right Arrow 24"/>
            <p:cNvSpPr/>
            <p:nvPr/>
          </p:nvSpPr>
          <p:spPr>
            <a:xfrm rot="16200000">
              <a:off x="6477000" y="1861508"/>
              <a:ext cx="228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p>
          </p:txBody>
        </p:sp>
        <p:sp>
          <p:nvSpPr>
            <p:cNvPr id="18" name="Right Arrow 25"/>
            <p:cNvSpPr/>
            <p:nvPr/>
          </p:nvSpPr>
          <p:spPr>
            <a:xfrm rot="5400000">
              <a:off x="6751098" y="1861507"/>
              <a:ext cx="228600" cy="2286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750" dirty="0"/>
            </a:p>
          </p:txBody>
        </p:sp>
        <p:sp>
          <p:nvSpPr>
            <p:cNvPr id="19" name="Rounded Rectangle 28"/>
            <p:cNvSpPr/>
            <p:nvPr/>
          </p:nvSpPr>
          <p:spPr>
            <a:xfrm>
              <a:off x="4572000" y="4071306"/>
              <a:ext cx="18288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err="1"/>
                <a:t>eWEB</a:t>
              </a:r>
              <a:r>
                <a:rPr lang="en-US" sz="750" dirty="0"/>
                <a:t> Connect Service</a:t>
              </a:r>
            </a:p>
          </p:txBody>
        </p:sp>
        <p:sp>
          <p:nvSpPr>
            <p:cNvPr id="20" name="Right Arrow 29"/>
            <p:cNvSpPr/>
            <p:nvPr/>
          </p:nvSpPr>
          <p:spPr>
            <a:xfrm rot="16200000">
              <a:off x="5410200" y="3797681"/>
              <a:ext cx="228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a:p>
          </p:txBody>
        </p:sp>
        <p:sp>
          <p:nvSpPr>
            <p:cNvPr id="21" name="Rounded Rectangle 31"/>
            <p:cNvSpPr/>
            <p:nvPr/>
          </p:nvSpPr>
          <p:spPr>
            <a:xfrm>
              <a:off x="228600" y="5138106"/>
              <a:ext cx="8686799"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750" dirty="0"/>
                <a:t>BACnet Server 4.0</a:t>
              </a:r>
            </a:p>
          </p:txBody>
        </p:sp>
        <p:sp>
          <p:nvSpPr>
            <p:cNvPr id="22" name="Rounded Rectangle 32"/>
            <p:cNvSpPr/>
            <p:nvPr/>
          </p:nvSpPr>
          <p:spPr>
            <a:xfrm>
              <a:off x="2590800" y="4092021"/>
              <a:ext cx="1790700" cy="7620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a:t>Delta PHP Extension</a:t>
              </a:r>
            </a:p>
          </p:txBody>
        </p:sp>
        <p:sp>
          <p:nvSpPr>
            <p:cNvPr id="23" name="Right Arrow 33"/>
            <p:cNvSpPr/>
            <p:nvPr/>
          </p:nvSpPr>
          <p:spPr>
            <a:xfrm rot="16200000">
              <a:off x="5257800" y="4854022"/>
              <a:ext cx="228600"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50"/>
            </a:p>
          </p:txBody>
        </p:sp>
        <p:sp>
          <p:nvSpPr>
            <p:cNvPr id="24" name="Right Arrow 34"/>
            <p:cNvSpPr/>
            <p:nvPr/>
          </p:nvSpPr>
          <p:spPr>
            <a:xfrm rot="5400000">
              <a:off x="5531898" y="4854021"/>
              <a:ext cx="228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a:p>
          </p:txBody>
        </p:sp>
        <p:sp>
          <p:nvSpPr>
            <p:cNvPr id="25" name="Right Arrow 35"/>
            <p:cNvSpPr/>
            <p:nvPr/>
          </p:nvSpPr>
          <p:spPr>
            <a:xfrm rot="16200000">
              <a:off x="3231102" y="4874365"/>
              <a:ext cx="228600" cy="2286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50"/>
            </a:p>
          </p:txBody>
        </p:sp>
        <p:sp>
          <p:nvSpPr>
            <p:cNvPr id="26" name="Right Arrow 36"/>
            <p:cNvSpPr/>
            <p:nvPr/>
          </p:nvSpPr>
          <p:spPr>
            <a:xfrm rot="5400000">
              <a:off x="3505200" y="4874364"/>
              <a:ext cx="2286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750"/>
            </a:p>
          </p:txBody>
        </p:sp>
        <p:sp>
          <p:nvSpPr>
            <p:cNvPr id="27" name="Right Arrow 37"/>
            <p:cNvSpPr/>
            <p:nvPr/>
          </p:nvSpPr>
          <p:spPr>
            <a:xfrm rot="16200000">
              <a:off x="3231102" y="3797682"/>
              <a:ext cx="2286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750"/>
            </a:p>
          </p:txBody>
        </p:sp>
        <p:sp>
          <p:nvSpPr>
            <p:cNvPr id="28" name="Right Arrow 38"/>
            <p:cNvSpPr/>
            <p:nvPr/>
          </p:nvSpPr>
          <p:spPr>
            <a:xfrm rot="5400000">
              <a:off x="3505200" y="3797681"/>
              <a:ext cx="228600" cy="2286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750"/>
            </a:p>
          </p:txBody>
        </p:sp>
        <p:sp>
          <p:nvSpPr>
            <p:cNvPr id="29" name="Right Arrow 40"/>
            <p:cNvSpPr/>
            <p:nvPr/>
          </p:nvSpPr>
          <p:spPr>
            <a:xfrm rot="2091973" flipH="1">
              <a:off x="6473577" y="3841845"/>
              <a:ext cx="671756" cy="24876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50"/>
            </a:p>
          </p:txBody>
        </p:sp>
        <p:sp>
          <p:nvSpPr>
            <p:cNvPr id="30" name="Right Arrow 41"/>
            <p:cNvSpPr/>
            <p:nvPr/>
          </p:nvSpPr>
          <p:spPr>
            <a:xfrm>
              <a:off x="6584641" y="4358721"/>
              <a:ext cx="571501"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a:p>
          </p:txBody>
        </p:sp>
        <p:sp>
          <p:nvSpPr>
            <p:cNvPr id="31" name="Right Arrow 42"/>
            <p:cNvSpPr/>
            <p:nvPr/>
          </p:nvSpPr>
          <p:spPr>
            <a:xfrm>
              <a:off x="6584642" y="3156906"/>
              <a:ext cx="571501" cy="2286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750"/>
            </a:p>
          </p:txBody>
        </p:sp>
        <p:sp>
          <p:nvSpPr>
            <p:cNvPr id="32" name="Right Arrow 43"/>
            <p:cNvSpPr/>
            <p:nvPr/>
          </p:nvSpPr>
          <p:spPr>
            <a:xfrm rot="10800000">
              <a:off x="6584640" y="3389188"/>
              <a:ext cx="571501"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750"/>
            </a:p>
          </p:txBody>
        </p:sp>
        <p:sp>
          <p:nvSpPr>
            <p:cNvPr id="33" name="Cloud 44"/>
            <p:cNvSpPr/>
            <p:nvPr/>
          </p:nvSpPr>
          <p:spPr>
            <a:xfrm>
              <a:off x="228600" y="5671506"/>
              <a:ext cx="1910908" cy="761999"/>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750" dirty="0"/>
                <a:t>BACnet Site A</a:t>
              </a:r>
            </a:p>
          </p:txBody>
        </p:sp>
        <p:sp>
          <p:nvSpPr>
            <p:cNvPr id="34" name="Cloud 45"/>
            <p:cNvSpPr/>
            <p:nvPr/>
          </p:nvSpPr>
          <p:spPr>
            <a:xfrm>
              <a:off x="2438400" y="5671506"/>
              <a:ext cx="1943099" cy="76199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t>BACnet Site B</a:t>
              </a:r>
            </a:p>
          </p:txBody>
        </p:sp>
        <p:sp>
          <p:nvSpPr>
            <p:cNvPr id="35" name="Cloud 46"/>
            <p:cNvSpPr/>
            <p:nvPr/>
          </p:nvSpPr>
          <p:spPr>
            <a:xfrm>
              <a:off x="4724397" y="5671506"/>
              <a:ext cx="1919790" cy="761999"/>
            </a:xfrm>
            <a:prstGeom prst="clou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50" dirty="0"/>
                <a:t>BACnet Site C</a:t>
              </a:r>
            </a:p>
          </p:txBody>
        </p:sp>
        <p:sp>
          <p:nvSpPr>
            <p:cNvPr id="36" name="Cloud 47"/>
            <p:cNvSpPr/>
            <p:nvPr/>
          </p:nvSpPr>
          <p:spPr>
            <a:xfrm>
              <a:off x="7042208" y="5701839"/>
              <a:ext cx="1922586" cy="761999"/>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750" dirty="0"/>
                <a:t>BACnet Site D</a:t>
              </a:r>
            </a:p>
          </p:txBody>
        </p:sp>
        <p:sp>
          <p:nvSpPr>
            <p:cNvPr id="37" name="Rectangle 48"/>
            <p:cNvSpPr/>
            <p:nvPr/>
          </p:nvSpPr>
          <p:spPr>
            <a:xfrm>
              <a:off x="1143000" y="5519106"/>
              <a:ext cx="45719" cy="18273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750"/>
            </a:p>
          </p:txBody>
        </p:sp>
        <p:sp>
          <p:nvSpPr>
            <p:cNvPr id="38" name="Rectangle 49"/>
            <p:cNvSpPr/>
            <p:nvPr/>
          </p:nvSpPr>
          <p:spPr>
            <a:xfrm>
              <a:off x="3352800" y="5519106"/>
              <a:ext cx="45719" cy="18273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750"/>
            </a:p>
          </p:txBody>
        </p:sp>
        <p:sp>
          <p:nvSpPr>
            <p:cNvPr id="39" name="Rectangle 50"/>
            <p:cNvSpPr/>
            <p:nvPr/>
          </p:nvSpPr>
          <p:spPr>
            <a:xfrm>
              <a:off x="5623338" y="5526134"/>
              <a:ext cx="45719" cy="18273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750"/>
            </a:p>
          </p:txBody>
        </p:sp>
        <p:sp>
          <p:nvSpPr>
            <p:cNvPr id="40" name="Rectangle 51"/>
            <p:cNvSpPr/>
            <p:nvPr/>
          </p:nvSpPr>
          <p:spPr>
            <a:xfrm>
              <a:off x="7956612" y="5569413"/>
              <a:ext cx="45719" cy="18273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750"/>
            </a:p>
          </p:txBody>
        </p:sp>
      </p:grpSp>
      <p:cxnSp>
        <p:nvCxnSpPr>
          <p:cNvPr id="44" name="Gewinkelte Verbindung 43"/>
          <p:cNvCxnSpPr>
            <a:stCxn id="5" idx="0"/>
          </p:cNvCxnSpPr>
          <p:nvPr/>
        </p:nvCxnSpPr>
        <p:spPr>
          <a:xfrm rot="16200000" flipH="1">
            <a:off x="3527581" y="1639618"/>
            <a:ext cx="172757" cy="1501031"/>
          </a:xfrm>
          <a:prstGeom prst="bentConnector4">
            <a:avLst>
              <a:gd name="adj1" fmla="val -99243"/>
              <a:gd name="adj2" fmla="val 78819"/>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5" name="Textfeld 44"/>
          <p:cNvSpPr txBox="1"/>
          <p:nvPr/>
        </p:nvSpPr>
        <p:spPr>
          <a:xfrm>
            <a:off x="3160408" y="1838301"/>
            <a:ext cx="982961" cy="300082"/>
          </a:xfrm>
          <a:prstGeom prst="rect">
            <a:avLst/>
          </a:prstGeom>
          <a:noFill/>
        </p:spPr>
        <p:txBody>
          <a:bodyPr wrap="none" rtlCol="0">
            <a:spAutoFit/>
          </a:bodyPr>
          <a:lstStyle/>
          <a:p>
            <a:r>
              <a:rPr lang="de-DE" sz="1350" b="1" dirty="0"/>
              <a:t>http/https</a:t>
            </a:r>
          </a:p>
        </p:txBody>
      </p:sp>
      <p:sp>
        <p:nvSpPr>
          <p:cNvPr id="46" name="Textfeld 45"/>
          <p:cNvSpPr txBox="1"/>
          <p:nvPr/>
        </p:nvSpPr>
        <p:spPr>
          <a:xfrm>
            <a:off x="5158247" y="203957"/>
            <a:ext cx="2723887" cy="646331"/>
          </a:xfrm>
          <a:prstGeom prst="rect">
            <a:avLst/>
          </a:prstGeom>
          <a:noFill/>
        </p:spPr>
        <p:txBody>
          <a:bodyPr wrap="none" rtlCol="0">
            <a:spAutoFit/>
          </a:bodyPr>
          <a:lstStyle/>
          <a:p>
            <a:pPr algn="ctr"/>
            <a:r>
              <a:rPr lang="de-DE" b="1" dirty="0">
                <a:effectLst>
                  <a:outerShdw blurRad="38100" dist="38100" dir="2700000" algn="tl">
                    <a:srgbClr val="000000">
                      <a:alpha val="43137"/>
                    </a:srgbClr>
                  </a:outerShdw>
                </a:effectLst>
              </a:rPr>
              <a:t>Real-Time-Analytics</a:t>
            </a:r>
          </a:p>
          <a:p>
            <a:pPr algn="ctr"/>
            <a:r>
              <a:rPr lang="de-DE" b="1" dirty="0">
                <a:effectLst>
                  <a:outerShdw blurRad="38100" dist="38100" dir="2700000" algn="tl">
                    <a:srgbClr val="000000">
                      <a:alpha val="43137"/>
                    </a:srgbClr>
                  </a:outerShdw>
                </a:effectLst>
              </a:rPr>
              <a:t>Real-Time Applications</a:t>
            </a:r>
          </a:p>
        </p:txBody>
      </p:sp>
      <p:sp>
        <p:nvSpPr>
          <p:cNvPr id="48" name="Abgerundetes Rechteck 47"/>
          <p:cNvSpPr/>
          <p:nvPr/>
        </p:nvSpPr>
        <p:spPr>
          <a:xfrm rot="16200000">
            <a:off x="3363715" y="3325077"/>
            <a:ext cx="1058843" cy="2133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effectLst>
                  <a:outerShdw blurRad="38100" dist="38100" dir="2700000" algn="tl">
                    <a:srgbClr val="000000">
                      <a:alpha val="43137"/>
                    </a:srgbClr>
                  </a:outerShdw>
                </a:effectLst>
              </a:rPr>
              <a:t>ODBC</a:t>
            </a:r>
          </a:p>
        </p:txBody>
      </p:sp>
      <p:sp>
        <p:nvSpPr>
          <p:cNvPr id="47" name="Abgerundetes Rechteck 46"/>
          <p:cNvSpPr/>
          <p:nvPr/>
        </p:nvSpPr>
        <p:spPr>
          <a:xfrm>
            <a:off x="4046125" y="2922427"/>
            <a:ext cx="283961" cy="1038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49" name="Textfeld 48"/>
          <p:cNvSpPr txBox="1"/>
          <p:nvPr/>
        </p:nvSpPr>
        <p:spPr>
          <a:xfrm rot="16200000">
            <a:off x="3579334" y="3246597"/>
            <a:ext cx="1195921" cy="369332"/>
          </a:xfrm>
          <a:prstGeom prst="rect">
            <a:avLst/>
          </a:prstGeom>
          <a:noFill/>
        </p:spPr>
        <p:txBody>
          <a:bodyPr wrap="square" rtlCol="0">
            <a:spAutoFit/>
          </a:bodyPr>
          <a:lstStyle/>
          <a:p>
            <a:pPr algn="ctr"/>
            <a:r>
              <a:rPr lang="de-DE" sz="900" dirty="0" err="1">
                <a:solidFill>
                  <a:schemeClr val="bg1"/>
                </a:solidFill>
              </a:rPr>
              <a:t>Trendlog</a:t>
            </a:r>
            <a:endParaRPr lang="de-DE" sz="900" dirty="0">
              <a:solidFill>
                <a:schemeClr val="bg1"/>
              </a:solidFill>
            </a:endParaRPr>
          </a:p>
          <a:p>
            <a:pPr algn="ctr"/>
            <a:r>
              <a:rPr lang="de-DE" sz="900" dirty="0">
                <a:solidFill>
                  <a:schemeClr val="bg1"/>
                </a:solidFill>
              </a:rPr>
              <a:t>Events, </a:t>
            </a:r>
            <a:r>
              <a:rPr lang="de-DE" sz="900" dirty="0" err="1">
                <a:solidFill>
                  <a:schemeClr val="bg1"/>
                </a:solidFill>
              </a:rPr>
              <a:t>Alarm^s</a:t>
            </a:r>
            <a:endParaRPr lang="de-DE" sz="900" dirty="0">
              <a:solidFill>
                <a:schemeClr val="bg1"/>
              </a:solidFill>
            </a:endParaRPr>
          </a:p>
        </p:txBody>
      </p:sp>
      <p:pic>
        <p:nvPicPr>
          <p:cNvPr id="50" name="Picture 24" descr="meta2_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626" y="4670268"/>
            <a:ext cx="232121" cy="173851"/>
          </a:xfrm>
          <a:prstGeom prst="rect">
            <a:avLst/>
          </a:prstGeom>
          <a:noFill/>
          <a:ln w="9525">
            <a:noFill/>
            <a:miter lim="800000"/>
            <a:headEnd/>
            <a:tailEnd/>
          </a:ln>
        </p:spPr>
      </p:pic>
      <p:pic>
        <p:nvPicPr>
          <p:cNvPr id="52" name="Picture 36" descr="Hom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4068" y="4892803"/>
            <a:ext cx="419071" cy="71335"/>
          </a:xfrm>
          <a:prstGeom prst="rect">
            <a:avLst/>
          </a:prstGeom>
          <a:noFill/>
          <a:ln w="9525">
            <a:noFill/>
            <a:miter lim="800000"/>
            <a:headEnd/>
            <a:tailEnd/>
          </a:ln>
        </p:spPr>
      </p:pic>
      <p:pic>
        <p:nvPicPr>
          <p:cNvPr id="54" name="Picture 65" descr="WAGO%2520I">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4000" y="4842934"/>
            <a:ext cx="318803" cy="108611"/>
          </a:xfrm>
          <a:prstGeom prst="rect">
            <a:avLst/>
          </a:prstGeom>
          <a:noFill/>
        </p:spPr>
      </p:pic>
      <p:pic>
        <p:nvPicPr>
          <p:cNvPr id="55" name="Grafik 143" descr="SAUTER_logo_neu.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3890" y="4862290"/>
            <a:ext cx="474767" cy="141764"/>
          </a:xfrm>
          <a:prstGeom prst="rect">
            <a:avLst/>
          </a:prstGeom>
          <a:noFill/>
          <a:ln w="9525">
            <a:noFill/>
            <a:miter lim="800000"/>
            <a:headEnd/>
            <a:tailEnd/>
          </a:ln>
        </p:spPr>
      </p:pic>
      <p:pic>
        <p:nvPicPr>
          <p:cNvPr id="56" name="Grafik 144" descr="27-Logo_Siemen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93" y="4865347"/>
            <a:ext cx="534126" cy="126248"/>
          </a:xfrm>
          <a:prstGeom prst="rect">
            <a:avLst/>
          </a:prstGeom>
          <a:noFill/>
          <a:ln w="9525">
            <a:noFill/>
            <a:miter lim="800000"/>
            <a:headEnd/>
            <a:tailEnd/>
          </a:ln>
        </p:spPr>
      </p:pic>
      <p:pic>
        <p:nvPicPr>
          <p:cNvPr id="57" name="Picture 11" descr="http://www.jrt.com.au/wp-content/uploads/2013/06/Schneider-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35" y="4852888"/>
            <a:ext cx="414809" cy="151166"/>
          </a:xfrm>
          <a:prstGeom prst="rect">
            <a:avLst/>
          </a:prstGeom>
          <a:noFill/>
        </p:spPr>
      </p:pic>
      <p:pic>
        <p:nvPicPr>
          <p:cNvPr id="58" name="Picture 6" descr="http://www.big-eu.org/uploads/tx_teproddb/catalog_products/Automation-Serve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4397" y="4655829"/>
            <a:ext cx="127526" cy="167412"/>
          </a:xfrm>
          <a:prstGeom prst="rect">
            <a:avLst/>
          </a:prstGeom>
          <a:noFill/>
        </p:spPr>
      </p:pic>
      <p:pic>
        <p:nvPicPr>
          <p:cNvPr id="61" name="Grafik 166" descr="JCI_logo_neu.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8602" y="4855197"/>
            <a:ext cx="366652" cy="166260"/>
          </a:xfrm>
          <a:prstGeom prst="rect">
            <a:avLst/>
          </a:prstGeom>
        </p:spPr>
      </p:pic>
      <p:pic>
        <p:nvPicPr>
          <p:cNvPr id="62" name="Picture 2" descr="http://www.wago.de/media/2_products/component_for_automation_1/bacnet-ip-controller-750-0831_190h.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4406" y="4627789"/>
            <a:ext cx="208183" cy="208183"/>
          </a:xfrm>
          <a:prstGeom prst="rect">
            <a:avLst/>
          </a:prstGeom>
          <a:noFill/>
        </p:spPr>
      </p:pic>
      <p:pic>
        <p:nvPicPr>
          <p:cNvPr id="63" name="Picture 4" descr="http://www.honeywell-building-solutions.de/katalog/images/clea20-ge51colre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9984">
            <a:off x="1937498" y="4635393"/>
            <a:ext cx="232172" cy="155972"/>
          </a:xfrm>
          <a:prstGeom prst="rect">
            <a:avLst/>
          </a:prstGeom>
          <a:noFill/>
          <a:ln w="9525">
            <a:noFill/>
            <a:miter lim="800000"/>
            <a:headEnd/>
            <a:tailEnd/>
          </a:ln>
        </p:spPr>
      </p:pic>
      <p:pic>
        <p:nvPicPr>
          <p:cNvPr id="64" name="Grafik 145" descr="3864_259.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2255" y="4670268"/>
            <a:ext cx="217802" cy="164306"/>
          </a:xfrm>
          <a:prstGeom prst="rect">
            <a:avLst/>
          </a:prstGeom>
          <a:noFill/>
          <a:ln w="9525">
            <a:noFill/>
            <a:miter lim="800000"/>
            <a:headEnd/>
            <a:tailEnd/>
          </a:ln>
        </p:spPr>
      </p:pic>
      <p:pic>
        <p:nvPicPr>
          <p:cNvPr id="65" name="Picture 38" descr="EY-AS525F001+EY-LO670F001_B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95747" y="4641831"/>
            <a:ext cx="183283" cy="17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 descr="eBUS.png"/>
          <p:cNvPicPr/>
          <p:nvPr/>
        </p:nvPicPr>
        <p:blipFill rotWithShape="1">
          <a:blip r:embed="rId18" cstate="print"/>
          <a:srcRect l="2743" t="36024" r="49287" b="31330"/>
          <a:stretch/>
        </p:blipFill>
        <p:spPr>
          <a:xfrm>
            <a:off x="1354627" y="4655724"/>
            <a:ext cx="478736" cy="187210"/>
          </a:xfrm>
          <a:prstGeom prst="rect">
            <a:avLst/>
          </a:prstGeom>
        </p:spPr>
      </p:pic>
      <p:pic>
        <p:nvPicPr>
          <p:cNvPr id="67" name="Grafik 66" descr="Delta_logo_neu.PNG"/>
          <p:cNvPicPr>
            <a:picLocks noChangeAspect="1"/>
          </p:cNvPicPr>
          <p:nvPr/>
        </p:nvPicPr>
        <p:blipFill>
          <a:blip r:embed="rId19" cstate="print"/>
          <a:stretch>
            <a:fillRect/>
          </a:stretch>
        </p:blipFill>
        <p:spPr>
          <a:xfrm>
            <a:off x="1481572" y="4875213"/>
            <a:ext cx="278895" cy="123469"/>
          </a:xfrm>
          <a:prstGeom prst="rect">
            <a:avLst/>
          </a:prstGeom>
        </p:spPr>
      </p:pic>
      <p:pic>
        <p:nvPicPr>
          <p:cNvPr id="77" name="Grafik 7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3602611" y="4475599"/>
            <a:ext cx="904841" cy="184089"/>
          </a:xfrm>
          <a:prstGeom prst="rect">
            <a:avLst/>
          </a:prstGeom>
        </p:spPr>
      </p:pic>
      <p:sp>
        <p:nvSpPr>
          <p:cNvPr id="78" name="Geschweifte Klammer rechts 77"/>
          <p:cNvSpPr/>
          <p:nvPr/>
        </p:nvSpPr>
        <p:spPr>
          <a:xfrm>
            <a:off x="3774350" y="4006846"/>
            <a:ext cx="143337" cy="10146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79" name="Textfeld 78"/>
          <p:cNvSpPr txBox="1"/>
          <p:nvPr/>
        </p:nvSpPr>
        <p:spPr>
          <a:xfrm>
            <a:off x="107962" y="211717"/>
            <a:ext cx="4256512" cy="1131079"/>
          </a:xfrm>
          <a:prstGeom prst="rect">
            <a:avLst/>
          </a:prstGeom>
          <a:noFill/>
        </p:spPr>
        <p:txBody>
          <a:bodyPr wrap="square" rtlCol="0">
            <a:spAutoFit/>
          </a:bodyPr>
          <a:lstStyle/>
          <a:p>
            <a:pPr marL="214313" indent="-214313">
              <a:buClr>
                <a:srgbClr val="FF0000"/>
              </a:buClr>
              <a:buFont typeface="Arial" panose="020B0604020202020204" pitchFamily="34" charset="0"/>
              <a:buChar char="►"/>
            </a:pPr>
            <a:r>
              <a:rPr lang="de-DE" sz="1350" b="1" dirty="0">
                <a:effectLst>
                  <a:outerShdw blurRad="38100" dist="38100" dir="2700000" algn="tl">
                    <a:srgbClr val="000000">
                      <a:alpha val="43137"/>
                    </a:srgbClr>
                  </a:outerShdw>
                </a:effectLst>
              </a:rPr>
              <a:t>Delta provides a full suite of Building Automation System components</a:t>
            </a:r>
          </a:p>
          <a:p>
            <a:pPr marL="214313" indent="-214313">
              <a:buClr>
                <a:srgbClr val="FF0000"/>
              </a:buClr>
              <a:buFont typeface="Arial" panose="020B0604020202020204" pitchFamily="34" charset="0"/>
              <a:buChar char="►"/>
            </a:pPr>
            <a:endParaRPr lang="de-DE" sz="1350" b="1" dirty="0">
              <a:effectLst>
                <a:outerShdw blurRad="38100" dist="38100" dir="2700000" algn="tl">
                  <a:srgbClr val="000000">
                    <a:alpha val="43137"/>
                  </a:srgbClr>
                </a:outerShdw>
              </a:effectLst>
            </a:endParaRPr>
          </a:p>
          <a:p>
            <a:pPr marL="214313" indent="-214313">
              <a:buClr>
                <a:srgbClr val="FF0000"/>
              </a:buClr>
              <a:buFont typeface="Arial" panose="020B0604020202020204" pitchFamily="34" charset="0"/>
              <a:buChar char="►"/>
            </a:pPr>
            <a:r>
              <a:rPr lang="de-DE" sz="1350" b="1" dirty="0">
                <a:effectLst>
                  <a:outerShdw blurRad="38100" dist="38100" dir="2700000" algn="tl">
                    <a:srgbClr val="000000">
                      <a:alpha val="43137"/>
                    </a:srgbClr>
                  </a:outerShdw>
                </a:effectLst>
              </a:rPr>
              <a:t>Use Web Services, or use the ODBC connector</a:t>
            </a:r>
          </a:p>
          <a:p>
            <a:pPr>
              <a:buClr>
                <a:srgbClr val="FF0000"/>
              </a:buClr>
            </a:pPr>
            <a:endParaRPr lang="de-DE" sz="135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1412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4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2546"/>
            <a:ext cx="9144000" cy="5143500"/>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800895" y="1059582"/>
            <a:ext cx="6888575" cy="2844316"/>
          </a:xfrm>
          <a:prstGeom prst="rect">
            <a:avLst/>
          </a:prstGeom>
        </p:spPr>
        <p:txBody>
          <a:bodyPr/>
          <a:lstStyle>
            <a:lvl1pPr marL="342900" indent="-342900" algn="l" defTabSz="457200" rtl="0" eaLnBrk="1" latinLnBrk="0" hangingPunct="1">
              <a:spcBef>
                <a:spcPct val="20000"/>
              </a:spcBef>
              <a:buFont typeface="Lucida Grande"/>
              <a:buChar char="&gt;"/>
              <a:defRPr sz="2400" b="1" i="0" kern="1200" baseline="0">
                <a:solidFill>
                  <a:srgbClr val="4B2E83"/>
                </a:solidFill>
                <a:latin typeface="Open Sans"/>
                <a:ea typeface="+mn-ea"/>
                <a:cs typeface="Open Sans"/>
              </a:defRPr>
            </a:lvl1pPr>
            <a:lvl2pPr marL="742950" indent="-285750" algn="l" defTabSz="457200" rtl="0" eaLnBrk="1" latinLnBrk="0" hangingPunct="1">
              <a:spcBef>
                <a:spcPct val="20000"/>
              </a:spcBef>
              <a:buFont typeface="Arial"/>
              <a:buChar char="–"/>
              <a:defRPr sz="2000" b="1" i="0" kern="1200" baseline="0">
                <a:solidFill>
                  <a:srgbClr val="4B2E83"/>
                </a:solidFill>
                <a:latin typeface="Open Sans"/>
                <a:ea typeface="+mn-ea"/>
                <a:cs typeface="Open Sans"/>
              </a:defRPr>
            </a:lvl2pPr>
            <a:lvl3pPr marL="1143000" indent="-228600" algn="l" defTabSz="457200" rtl="0" eaLnBrk="1" latinLnBrk="0" hangingPunct="1">
              <a:spcBef>
                <a:spcPct val="20000"/>
              </a:spcBef>
              <a:buSzPct val="100000"/>
              <a:buFont typeface="Lucida Grande"/>
              <a:buChar char="&gt;"/>
              <a:defRPr sz="1800" b="1" i="0" kern="1200" baseline="0">
                <a:solidFill>
                  <a:srgbClr val="4B2E83"/>
                </a:solidFill>
                <a:latin typeface="Open Sans"/>
                <a:ea typeface="+mn-ea"/>
                <a:cs typeface="Open Sans"/>
              </a:defRPr>
            </a:lvl3pPr>
            <a:lvl4pPr marL="1600200" indent="-228600" algn="l" defTabSz="457200" rtl="0" eaLnBrk="1" latinLnBrk="0" hangingPunct="1">
              <a:spcBef>
                <a:spcPct val="20000"/>
              </a:spcBef>
              <a:buFont typeface="Arial"/>
              <a:buChar char="–"/>
              <a:defRPr sz="1600" b="1" i="0" kern="1200" baseline="0">
                <a:solidFill>
                  <a:srgbClr val="4B2E83"/>
                </a:solidFill>
                <a:latin typeface="Open Sans"/>
                <a:ea typeface="+mn-ea"/>
                <a:cs typeface="Open Sans"/>
              </a:defRPr>
            </a:lvl4pPr>
            <a:lvl5pPr marL="2057400" indent="-228600" algn="l" defTabSz="457200" rtl="0" eaLnBrk="1" latinLnBrk="0" hangingPunct="1">
              <a:spcBef>
                <a:spcPct val="20000"/>
              </a:spcBef>
              <a:buFont typeface="Lucida Grande"/>
              <a:buChar char="&gt;"/>
              <a:defRPr sz="1400" b="1" i="0" kern="1200" baseline="0">
                <a:solidFill>
                  <a:srgbClr val="4B2E8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Font typeface="Arial" panose="020B0604020202020204" pitchFamily="34" charset="0"/>
              <a:buChar char="→"/>
            </a:pPr>
            <a:r>
              <a:rPr lang="en-US" sz="1800" dirty="0" smtClean="0">
                <a:solidFill>
                  <a:schemeClr val="bg1"/>
                </a:solidFill>
                <a:latin typeface="+mn-lt"/>
              </a:rPr>
              <a:t>A single edge controller brings all disciplines together and so a room behaves as a room – not a collection of unrelated data points passed to an upper level.</a:t>
            </a:r>
          </a:p>
          <a:p>
            <a:pPr lvl="0">
              <a:buFont typeface="Arial" panose="020B0604020202020204" pitchFamily="34" charset="0"/>
              <a:buChar char="→"/>
            </a:pPr>
            <a:endParaRPr lang="en-US" sz="1800" dirty="0" smtClean="0">
              <a:solidFill>
                <a:schemeClr val="bg1"/>
              </a:solidFill>
              <a:latin typeface="+mn-lt"/>
            </a:endParaRPr>
          </a:p>
          <a:p>
            <a:pPr lvl="0">
              <a:buFont typeface="Arial" panose="020B0604020202020204" pitchFamily="34" charset="0"/>
              <a:buChar char="→"/>
            </a:pPr>
            <a:r>
              <a:rPr lang="en-US" sz="1800" i="1" dirty="0" smtClean="0">
                <a:solidFill>
                  <a:schemeClr val="bg1"/>
                </a:solidFill>
                <a:latin typeface="+mn-lt"/>
              </a:rPr>
              <a:t>Integrate</a:t>
            </a:r>
            <a:r>
              <a:rPr lang="en-US" sz="1800" dirty="0" smtClean="0">
                <a:solidFill>
                  <a:schemeClr val="bg1"/>
                </a:solidFill>
                <a:latin typeface="+mn-lt"/>
              </a:rPr>
              <a:t> means the lighting controller, the HVAC controller and the access controller are tied together at some central point in the building.</a:t>
            </a:r>
          </a:p>
          <a:p>
            <a:pPr lvl="0">
              <a:buFont typeface="Arial" panose="020B0604020202020204" pitchFamily="34" charset="0"/>
              <a:buChar char="→"/>
            </a:pPr>
            <a:endParaRPr lang="en-US" sz="1800" dirty="0" smtClean="0">
              <a:solidFill>
                <a:schemeClr val="bg1"/>
              </a:solidFill>
              <a:latin typeface="+mn-lt"/>
            </a:endParaRPr>
          </a:p>
          <a:p>
            <a:pPr lvl="0">
              <a:buFont typeface="Arial" panose="020B0604020202020204" pitchFamily="34" charset="0"/>
              <a:buChar char="→"/>
            </a:pPr>
            <a:r>
              <a:rPr lang="en-US" sz="1800" i="1" dirty="0" smtClean="0">
                <a:solidFill>
                  <a:schemeClr val="bg1"/>
                </a:solidFill>
                <a:latin typeface="+mn-lt"/>
              </a:rPr>
              <a:t>Converge</a:t>
            </a:r>
            <a:r>
              <a:rPr lang="en-US" sz="1800" dirty="0" smtClean="0">
                <a:solidFill>
                  <a:schemeClr val="bg1"/>
                </a:solidFill>
                <a:latin typeface="+mn-lt"/>
              </a:rPr>
              <a:t> all controls in a single controller that knows what a “room” is.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903898"/>
            <a:ext cx="1371487" cy="731460"/>
          </a:xfrm>
          <a:prstGeom prst="rect">
            <a:avLst/>
          </a:prstGeom>
        </p:spPr>
      </p:pic>
      <p:sp>
        <p:nvSpPr>
          <p:cNvPr id="6" name="Text Placeholder 2"/>
          <p:cNvSpPr>
            <a:spLocks noGrp="1"/>
          </p:cNvSpPr>
          <p:nvPr>
            <p:ph type="body" sz="quarter" idx="4294967295"/>
          </p:nvPr>
        </p:nvSpPr>
        <p:spPr>
          <a:xfrm>
            <a:off x="252413" y="230186"/>
            <a:ext cx="8647112" cy="613371"/>
          </a:xfrm>
          <a:prstGeom prst="rect">
            <a:avLst/>
          </a:prstGeom>
        </p:spPr>
        <p:txBody>
          <a:bodyPr/>
          <a:lstStyle/>
          <a:p>
            <a:pPr marL="0" indent="0">
              <a:buNone/>
            </a:pPr>
            <a:r>
              <a:rPr lang="en-US" dirty="0" smtClean="0">
                <a:solidFill>
                  <a:schemeClr val="bg1">
                    <a:lumMod val="85000"/>
                  </a:schemeClr>
                </a:solidFill>
              </a:rPr>
              <a:t>Convergence versus Integration</a:t>
            </a:r>
            <a:endParaRPr lang="en-US" dirty="0">
              <a:solidFill>
                <a:schemeClr val="bg1">
                  <a:lumMod val="85000"/>
                </a:schemeClr>
              </a:solidFill>
            </a:endParaRPr>
          </a:p>
        </p:txBody>
      </p:sp>
    </p:spTree>
    <p:extLst>
      <p:ext uri="{BB962C8B-B14F-4D97-AF65-F5344CB8AC3E}">
        <p14:creationId xmlns:p14="http://schemas.microsoft.com/office/powerpoint/2010/main" val="2191432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6110" t="1324" b="1501"/>
          <a:stretch/>
        </p:blipFill>
        <p:spPr>
          <a:xfrm>
            <a:off x="2287344" y="292963"/>
            <a:ext cx="6856657" cy="4514295"/>
          </a:xfrm>
          <a:prstGeom prst="rect">
            <a:avLst/>
          </a:prstGeom>
        </p:spPr>
      </p:pic>
      <p:sp>
        <p:nvSpPr>
          <p:cNvPr id="3" name="Textfeld 2"/>
          <p:cNvSpPr txBox="1"/>
          <p:nvPr/>
        </p:nvSpPr>
        <p:spPr>
          <a:xfrm>
            <a:off x="134067" y="1254181"/>
            <a:ext cx="1072730" cy="2008242"/>
          </a:xfrm>
          <a:prstGeom prst="rect">
            <a:avLst/>
          </a:prstGeom>
          <a:noFill/>
        </p:spPr>
        <p:txBody>
          <a:bodyPr wrap="none" rtlCol="0">
            <a:spAutoFit/>
          </a:bodyPr>
          <a:lstStyle/>
          <a:p>
            <a:r>
              <a:rPr lang="de-DE" sz="12450" dirty="0">
                <a:solidFill>
                  <a:srgbClr val="E31937"/>
                </a:solidFill>
              </a:rPr>
              <a:t>?</a:t>
            </a:r>
          </a:p>
        </p:txBody>
      </p:sp>
      <p:pic>
        <p:nvPicPr>
          <p:cNvPr id="4" name="Picture 6" descr="http://t2.gstatic.com/images?q=tbn:XAXuxEIsEc7gIM:http://www.osram.ch/_global/img/Professional/ECG_%26_LMS/E03_Mood_448x136/Logo_DALI_448x136.gif">
            <a:hlinkClick r:id="rId3"/>
          </p:cNvPr>
          <p:cNvPicPr>
            <a:picLocks noChangeAspect="1" noChangeArrowheads="1"/>
          </p:cNvPicPr>
          <p:nvPr/>
        </p:nvPicPr>
        <p:blipFill>
          <a:blip r:embed="rId4" cstate="print"/>
          <a:srcRect/>
          <a:stretch>
            <a:fillRect/>
          </a:stretch>
        </p:blipFill>
        <p:spPr bwMode="auto">
          <a:xfrm>
            <a:off x="1161032" y="405405"/>
            <a:ext cx="851905" cy="240830"/>
          </a:xfrm>
          <a:prstGeom prst="rect">
            <a:avLst/>
          </a:prstGeom>
          <a:noFill/>
          <a:ln w="9525">
            <a:noFill/>
            <a:miter lim="800000"/>
            <a:headEnd/>
            <a:tailEnd/>
          </a:ln>
        </p:spPr>
      </p:pic>
      <p:pic>
        <p:nvPicPr>
          <p:cNvPr id="5" name="Picture 22" descr="http://t0.gstatic.com/images?q=tbn:UBRoozd0XChS6M:http://upload.wikimedia.org/wikipedia/de/thumb/f/f1/EnOcean_logo.svg/800px-EnOcean_logo.svg.png">
            <a:hlinkClick r:id="rId5"/>
          </p:cNvPr>
          <p:cNvPicPr>
            <a:picLocks noChangeAspect="1" noChangeArrowheads="1"/>
          </p:cNvPicPr>
          <p:nvPr/>
        </p:nvPicPr>
        <p:blipFill>
          <a:blip r:embed="rId6" cstate="print"/>
          <a:srcRect/>
          <a:stretch>
            <a:fillRect/>
          </a:stretch>
        </p:blipFill>
        <p:spPr bwMode="auto">
          <a:xfrm>
            <a:off x="1255428" y="1535813"/>
            <a:ext cx="628076" cy="320319"/>
          </a:xfrm>
          <a:prstGeom prst="rect">
            <a:avLst/>
          </a:prstGeom>
          <a:noFill/>
          <a:ln w="9525">
            <a:noFill/>
            <a:miter lim="800000"/>
            <a:headEnd/>
            <a:tailEnd/>
          </a:ln>
        </p:spPr>
      </p:pic>
      <p:pic>
        <p:nvPicPr>
          <p:cNvPr id="7" name="Picture 18" descr="http://www.standard-motor-interface.com/images/021218TitelgraphikC.gif"/>
          <p:cNvPicPr>
            <a:picLocks noChangeAspect="1" noChangeArrowheads="1"/>
          </p:cNvPicPr>
          <p:nvPr/>
        </p:nvPicPr>
        <p:blipFill>
          <a:blip r:embed="rId7" cstate="screen">
            <a:extLst>
              <a:ext uri="{28A0092B-C50C-407E-A947-70E740481C1C}">
                <a14:useLocalDpi xmlns:a14="http://schemas.microsoft.com/office/drawing/2010/main"/>
              </a:ext>
            </a:extLst>
          </a:blip>
          <a:srcRect l="16138" t="-1418" r="15274"/>
          <a:stretch>
            <a:fillRect/>
          </a:stretch>
        </p:blipFill>
        <p:spPr bwMode="auto">
          <a:xfrm>
            <a:off x="1328320" y="3037743"/>
            <a:ext cx="658529" cy="434800"/>
          </a:xfrm>
          <a:prstGeom prst="rect">
            <a:avLst/>
          </a:prstGeom>
          <a:noFill/>
          <a:ln w="9525">
            <a:noFill/>
            <a:miter lim="800000"/>
            <a:headEnd/>
            <a:tailEnd/>
          </a:ln>
        </p:spPr>
      </p:pic>
      <p:pic>
        <p:nvPicPr>
          <p:cNvPr id="8" name="Picture 124" descr="http://t2.gstatic.com/images?q=tbn:ANd9GcQd6WuGH7j1Tljvht1h5_6-gxVDjm24zmCS5A7raridlDKXnXe4"/>
          <p:cNvPicPr>
            <a:picLocks noChangeAspect="1" noChangeArrowheads="1"/>
          </p:cNvPicPr>
          <p:nvPr/>
        </p:nvPicPr>
        <p:blipFill>
          <a:blip r:embed="rId8" cstate="print"/>
          <a:srcRect/>
          <a:stretch>
            <a:fillRect/>
          </a:stretch>
        </p:blipFill>
        <p:spPr bwMode="auto">
          <a:xfrm>
            <a:off x="1243162" y="2762229"/>
            <a:ext cx="842261" cy="170488"/>
          </a:xfrm>
          <a:prstGeom prst="rect">
            <a:avLst/>
          </a:prstGeom>
          <a:noFill/>
          <a:ln w="9525">
            <a:noFill/>
            <a:miter lim="800000"/>
            <a:headEnd/>
            <a:tailEnd/>
          </a:ln>
        </p:spPr>
      </p:pic>
      <p:pic>
        <p:nvPicPr>
          <p:cNvPr id="9" name="Picture 2" descr="http://t0.gstatic.com/images?q=tbn:ANd9GcRbanorbS-pLuQ0sZE6oI_7x-y0xtJoip5zVBnj0dnRH_GxBETIFQ"/>
          <p:cNvPicPr>
            <a:picLocks noChangeAspect="1" noChangeArrowheads="1"/>
          </p:cNvPicPr>
          <p:nvPr/>
        </p:nvPicPr>
        <p:blipFill>
          <a:blip r:embed="rId9" cstate="print"/>
          <a:srcRect/>
          <a:stretch>
            <a:fillRect/>
          </a:stretch>
        </p:blipFill>
        <p:spPr bwMode="auto">
          <a:xfrm>
            <a:off x="1272946" y="2046345"/>
            <a:ext cx="628076" cy="200416"/>
          </a:xfrm>
          <a:prstGeom prst="rect">
            <a:avLst/>
          </a:prstGeom>
          <a:noFill/>
        </p:spPr>
      </p:pic>
      <p:pic>
        <p:nvPicPr>
          <p:cNvPr id="10" name="Picture 22" descr="http://t0.gstatic.com/images?q=tbn:UBRoozd0XChS6M:http://upload.wikimedia.org/wikipedia/de/thumb/f/f1/EnOcean_logo.svg/800px-EnOcean_logo.svg.png">
            <a:hlinkClick r:id="rId5"/>
          </p:cNvPr>
          <p:cNvPicPr>
            <a:picLocks noChangeAspect="1" noChangeArrowheads="1"/>
          </p:cNvPicPr>
          <p:nvPr/>
        </p:nvPicPr>
        <p:blipFill>
          <a:blip r:embed="rId6" cstate="print"/>
          <a:srcRect/>
          <a:stretch>
            <a:fillRect/>
          </a:stretch>
        </p:blipFill>
        <p:spPr bwMode="auto">
          <a:xfrm>
            <a:off x="1328319" y="3518495"/>
            <a:ext cx="628076" cy="320319"/>
          </a:xfrm>
          <a:prstGeom prst="rect">
            <a:avLst/>
          </a:prstGeom>
          <a:noFill/>
          <a:ln w="9525">
            <a:noFill/>
            <a:miter lim="800000"/>
            <a:headEnd/>
            <a:tailEnd/>
          </a:ln>
        </p:spPr>
      </p:pic>
      <p:sp>
        <p:nvSpPr>
          <p:cNvPr id="11" name="Textfeld 10"/>
          <p:cNvSpPr txBox="1"/>
          <p:nvPr/>
        </p:nvSpPr>
        <p:spPr>
          <a:xfrm>
            <a:off x="1403009" y="3941683"/>
            <a:ext cx="415498" cy="300082"/>
          </a:xfrm>
          <a:prstGeom prst="rect">
            <a:avLst/>
          </a:prstGeom>
          <a:noFill/>
        </p:spPr>
        <p:txBody>
          <a:bodyPr wrap="none" rtlCol="0">
            <a:spAutoFit/>
          </a:bodyPr>
          <a:lstStyle/>
          <a:p>
            <a:r>
              <a:rPr lang="de-DE" sz="1350" dirty="0"/>
              <a:t>I/O</a:t>
            </a:r>
          </a:p>
        </p:txBody>
      </p:sp>
      <p:sp>
        <p:nvSpPr>
          <p:cNvPr id="12" name="Textfeld 11"/>
          <p:cNvSpPr txBox="1"/>
          <p:nvPr/>
        </p:nvSpPr>
        <p:spPr>
          <a:xfrm>
            <a:off x="1422068" y="2365995"/>
            <a:ext cx="415498" cy="300082"/>
          </a:xfrm>
          <a:prstGeom prst="rect">
            <a:avLst/>
          </a:prstGeom>
          <a:noFill/>
        </p:spPr>
        <p:txBody>
          <a:bodyPr wrap="none" rtlCol="0">
            <a:spAutoFit/>
          </a:bodyPr>
          <a:lstStyle/>
          <a:p>
            <a:r>
              <a:rPr lang="de-DE" sz="1350" dirty="0"/>
              <a:t>I/O</a:t>
            </a:r>
          </a:p>
        </p:txBody>
      </p:sp>
      <p:sp>
        <p:nvSpPr>
          <p:cNvPr id="13" name="Rechteck 12"/>
          <p:cNvSpPr/>
          <p:nvPr/>
        </p:nvSpPr>
        <p:spPr>
          <a:xfrm rot="1005317">
            <a:off x="5947566" y="1105525"/>
            <a:ext cx="656994" cy="423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TextBox 13"/>
          <p:cNvSpPr txBox="1"/>
          <p:nvPr/>
        </p:nvSpPr>
        <p:spPr>
          <a:xfrm>
            <a:off x="2774950" y="286613"/>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Lighting</a:t>
            </a:r>
          </a:p>
        </p:txBody>
      </p:sp>
      <p:sp>
        <p:nvSpPr>
          <p:cNvPr id="15" name="TextBox 14"/>
          <p:cNvSpPr txBox="1"/>
          <p:nvPr/>
        </p:nvSpPr>
        <p:spPr>
          <a:xfrm>
            <a:off x="2774950" y="676504"/>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Air Quality</a:t>
            </a:r>
          </a:p>
        </p:txBody>
      </p:sp>
      <p:sp>
        <p:nvSpPr>
          <p:cNvPr id="16" name="TextBox 15"/>
          <p:cNvSpPr txBox="1"/>
          <p:nvPr/>
        </p:nvSpPr>
        <p:spPr>
          <a:xfrm>
            <a:off x="2774950" y="1067432"/>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Occupancy</a:t>
            </a:r>
          </a:p>
        </p:txBody>
      </p:sp>
      <p:sp>
        <p:nvSpPr>
          <p:cNvPr id="17" name="TextBox 16"/>
          <p:cNvSpPr txBox="1"/>
          <p:nvPr/>
        </p:nvSpPr>
        <p:spPr>
          <a:xfrm>
            <a:off x="2803525" y="1461639"/>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Temperature</a:t>
            </a:r>
          </a:p>
        </p:txBody>
      </p:sp>
      <p:sp>
        <p:nvSpPr>
          <p:cNvPr id="18" name="TextBox 17"/>
          <p:cNvSpPr txBox="1"/>
          <p:nvPr/>
        </p:nvSpPr>
        <p:spPr>
          <a:xfrm>
            <a:off x="2774950" y="1849126"/>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Chilled Beam</a:t>
            </a:r>
          </a:p>
        </p:txBody>
      </p:sp>
      <p:sp>
        <p:nvSpPr>
          <p:cNvPr id="19" name="TextBox 18"/>
          <p:cNvSpPr txBox="1"/>
          <p:nvPr/>
        </p:nvSpPr>
        <p:spPr>
          <a:xfrm>
            <a:off x="2774950" y="2243986"/>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Humidity</a:t>
            </a:r>
          </a:p>
        </p:txBody>
      </p:sp>
      <p:sp>
        <p:nvSpPr>
          <p:cNvPr id="20" name="TextBox 19"/>
          <p:cNvSpPr txBox="1"/>
          <p:nvPr/>
        </p:nvSpPr>
        <p:spPr>
          <a:xfrm>
            <a:off x="2774950" y="2646709"/>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Ventilation</a:t>
            </a:r>
          </a:p>
        </p:txBody>
      </p:sp>
      <p:sp>
        <p:nvSpPr>
          <p:cNvPr id="21" name="TextBox 20"/>
          <p:cNvSpPr txBox="1"/>
          <p:nvPr/>
        </p:nvSpPr>
        <p:spPr>
          <a:xfrm>
            <a:off x="2774950" y="3033841"/>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Shades</a:t>
            </a:r>
          </a:p>
        </p:txBody>
      </p:sp>
      <p:sp>
        <p:nvSpPr>
          <p:cNvPr id="22" name="TextBox 21"/>
          <p:cNvSpPr txBox="1"/>
          <p:nvPr/>
        </p:nvSpPr>
        <p:spPr>
          <a:xfrm>
            <a:off x="2808288" y="3431622"/>
            <a:ext cx="1352549"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Window Contacts</a:t>
            </a:r>
          </a:p>
        </p:txBody>
      </p:sp>
      <p:sp>
        <p:nvSpPr>
          <p:cNvPr id="23" name="TextBox 22"/>
          <p:cNvSpPr txBox="1"/>
          <p:nvPr/>
        </p:nvSpPr>
        <p:spPr>
          <a:xfrm>
            <a:off x="2774950" y="3829409"/>
            <a:ext cx="1073151" cy="224549"/>
          </a:xfrm>
          <a:prstGeom prst="rect">
            <a:avLst/>
          </a:prstGeom>
          <a:solidFill>
            <a:schemeClr val="bg1"/>
          </a:solidFill>
          <a:effectLst/>
        </p:spPr>
        <p:txBody>
          <a:bodyPr wrap="square" rtlCol="0" anchor="ctr" anchorCtr="0">
            <a:noAutofit/>
          </a:bodyPr>
          <a:lstStyle/>
          <a:p>
            <a:pPr algn="ctr"/>
            <a:r>
              <a:rPr lang="en-US" sz="1050" dirty="0">
                <a:solidFill>
                  <a:schemeClr val="tx1">
                    <a:lumMod val="95000"/>
                    <a:lumOff val="5000"/>
                  </a:schemeClr>
                </a:solidFill>
                <a:latin typeface="DINPro-Bold" pitchFamily="34" charset="0"/>
              </a:rPr>
              <a:t>Heating</a:t>
            </a:r>
          </a:p>
        </p:txBody>
      </p:sp>
    </p:spTree>
    <p:extLst>
      <p:ext uri="{BB962C8B-B14F-4D97-AF65-F5344CB8AC3E}">
        <p14:creationId xmlns:p14="http://schemas.microsoft.com/office/powerpoint/2010/main" val="246924961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t2.gstatic.com/images?q=tbn:XAXuxEIsEc7gIM:http://www.osram.ch/_global/img/Professional/ECG_%26_LMS/E03_Mood_448x136/Logo_DALI_448x136.gif">
            <a:hlinkClick r:id="rId2"/>
          </p:cNvPr>
          <p:cNvPicPr>
            <a:picLocks noChangeAspect="1" noChangeArrowheads="1"/>
          </p:cNvPicPr>
          <p:nvPr/>
        </p:nvPicPr>
        <p:blipFill>
          <a:blip r:embed="rId3" cstate="print"/>
          <a:srcRect/>
          <a:stretch>
            <a:fillRect/>
          </a:stretch>
        </p:blipFill>
        <p:spPr bwMode="auto">
          <a:xfrm>
            <a:off x="4801010" y="3487108"/>
            <a:ext cx="1121312" cy="316991"/>
          </a:xfrm>
          <a:prstGeom prst="rect">
            <a:avLst/>
          </a:prstGeom>
          <a:noFill/>
          <a:ln w="9525">
            <a:noFill/>
            <a:miter lim="800000"/>
            <a:headEnd/>
            <a:tailEnd/>
          </a:ln>
        </p:spPr>
      </p:pic>
      <p:pic>
        <p:nvPicPr>
          <p:cNvPr id="3" name="Picture 22" descr="http://t0.gstatic.com/images?q=tbn:UBRoozd0XChS6M:http://upload.wikimedia.org/wikipedia/de/thumb/f/f1/EnOcean_logo.svg/800px-EnOcean_logo.svg.png">
            <a:hlinkClick r:id="rId4"/>
          </p:cNvPr>
          <p:cNvPicPr>
            <a:picLocks noChangeAspect="1" noChangeArrowheads="1"/>
          </p:cNvPicPr>
          <p:nvPr/>
        </p:nvPicPr>
        <p:blipFill>
          <a:blip r:embed="rId5" cstate="print"/>
          <a:srcRect/>
          <a:stretch>
            <a:fillRect/>
          </a:stretch>
        </p:blipFill>
        <p:spPr bwMode="auto">
          <a:xfrm>
            <a:off x="5850402" y="3984048"/>
            <a:ext cx="821071" cy="418747"/>
          </a:xfrm>
          <a:prstGeom prst="rect">
            <a:avLst/>
          </a:prstGeom>
          <a:noFill/>
          <a:ln w="9525">
            <a:noFill/>
            <a:miter lim="800000"/>
            <a:headEnd/>
            <a:tailEnd/>
          </a:ln>
        </p:spPr>
      </p:pic>
      <p:pic>
        <p:nvPicPr>
          <p:cNvPr id="5" name="Picture 18" descr="http://www.standard-motor-interface.com/images/021218TitelgraphikC.gif"/>
          <p:cNvPicPr>
            <a:picLocks noChangeAspect="1" noChangeArrowheads="1"/>
          </p:cNvPicPr>
          <p:nvPr/>
        </p:nvPicPr>
        <p:blipFill>
          <a:blip r:embed="rId6" cstate="screen">
            <a:extLst>
              <a:ext uri="{28A0092B-C50C-407E-A947-70E740481C1C}">
                <a14:useLocalDpi xmlns:a14="http://schemas.microsoft.com/office/drawing/2010/main"/>
              </a:ext>
            </a:extLst>
          </a:blip>
          <a:srcRect l="16138" t="-1418" r="15274"/>
          <a:stretch>
            <a:fillRect/>
          </a:stretch>
        </p:blipFill>
        <p:spPr bwMode="auto">
          <a:xfrm>
            <a:off x="3340233" y="3455627"/>
            <a:ext cx="741159" cy="489357"/>
          </a:xfrm>
          <a:prstGeom prst="rect">
            <a:avLst/>
          </a:prstGeom>
          <a:noFill/>
          <a:ln w="9525">
            <a:noFill/>
            <a:miter lim="800000"/>
            <a:headEnd/>
            <a:tailEnd/>
          </a:ln>
        </p:spPr>
      </p:pic>
      <p:sp>
        <p:nvSpPr>
          <p:cNvPr id="6" name="Gleichschenkliges Dreieck 5"/>
          <p:cNvSpPr/>
          <p:nvPr/>
        </p:nvSpPr>
        <p:spPr>
          <a:xfrm flipV="1">
            <a:off x="4573844" y="3307159"/>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 name="Gleichschenkliges Dreieck 6"/>
          <p:cNvSpPr/>
          <p:nvPr/>
        </p:nvSpPr>
        <p:spPr>
          <a:xfrm>
            <a:off x="3759743" y="3307159"/>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Gleichschenkliges Dreieck 7"/>
          <p:cNvSpPr/>
          <p:nvPr/>
        </p:nvSpPr>
        <p:spPr>
          <a:xfrm flipV="1">
            <a:off x="2945642" y="3307159"/>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Gleichschenkliges Dreieck 8"/>
          <p:cNvSpPr/>
          <p:nvPr/>
        </p:nvSpPr>
        <p:spPr>
          <a:xfrm flipV="1">
            <a:off x="3759743" y="2021907"/>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Gleichschenkliges Dreieck 9"/>
          <p:cNvSpPr/>
          <p:nvPr/>
        </p:nvSpPr>
        <p:spPr>
          <a:xfrm>
            <a:off x="2945642" y="2022275"/>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Gleichschenkliges Dreieck 10"/>
          <p:cNvSpPr/>
          <p:nvPr/>
        </p:nvSpPr>
        <p:spPr>
          <a:xfrm>
            <a:off x="4575581" y="2021907"/>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0539" y="2564171"/>
            <a:ext cx="738286" cy="685413"/>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1243" y="2617639"/>
            <a:ext cx="623100" cy="578477"/>
          </a:xfrm>
          <a:prstGeom prst="rect">
            <a:avLst/>
          </a:prstGeom>
        </p:spPr>
      </p:pic>
      <p:sp>
        <p:nvSpPr>
          <p:cNvPr id="14" name="Gleichschenkliges Dreieck 13"/>
          <p:cNvSpPr/>
          <p:nvPr/>
        </p:nvSpPr>
        <p:spPr>
          <a:xfrm>
            <a:off x="2129153" y="3307159"/>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Gleichschenkliges Dreieck 14"/>
          <p:cNvSpPr/>
          <p:nvPr/>
        </p:nvSpPr>
        <p:spPr>
          <a:xfrm>
            <a:off x="5386645" y="3307159"/>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6" name="Gleichschenkliges Dreieck 15"/>
          <p:cNvSpPr/>
          <p:nvPr/>
        </p:nvSpPr>
        <p:spPr>
          <a:xfrm>
            <a:off x="3756258" y="734788"/>
            <a:ext cx="1628202" cy="128525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8" name="Picture 124" descr="http://t2.gstatic.com/images?q=tbn:ANd9GcQd6WuGH7j1Tljvht1h5_6-gxVDjm24zmCS5A7raridlDKXnXe4"/>
          <p:cNvPicPr>
            <a:picLocks noChangeAspect="1" noChangeArrowheads="1"/>
          </p:cNvPicPr>
          <p:nvPr/>
        </p:nvPicPr>
        <p:blipFill>
          <a:blip r:embed="rId9" cstate="print"/>
          <a:srcRect/>
          <a:stretch>
            <a:fillRect/>
          </a:stretch>
        </p:blipFill>
        <p:spPr bwMode="auto">
          <a:xfrm>
            <a:off x="4044626" y="1621573"/>
            <a:ext cx="1061911" cy="214949"/>
          </a:xfrm>
          <a:prstGeom prst="rect">
            <a:avLst/>
          </a:prstGeom>
          <a:noFill/>
          <a:ln w="9525">
            <a:noFill/>
            <a:miter lim="800000"/>
            <a:headEnd/>
            <a:tailEnd/>
          </a:ln>
        </p:spPr>
      </p:pic>
      <p:pic>
        <p:nvPicPr>
          <p:cNvPr id="19" name="Picture 2" descr="http://t0.gstatic.com/images?q=tbn:ANd9GcRbanorbS-pLuQ0sZE6oI_7x-y0xtJoip5zVBnj0dnRH_GxBETIFQ"/>
          <p:cNvPicPr>
            <a:picLocks noChangeAspect="1" noChangeArrowheads="1"/>
          </p:cNvPicPr>
          <p:nvPr/>
        </p:nvPicPr>
        <p:blipFill>
          <a:blip r:embed="rId10" cstate="print"/>
          <a:srcRect/>
          <a:stretch>
            <a:fillRect/>
          </a:stretch>
        </p:blipFill>
        <p:spPr bwMode="auto">
          <a:xfrm>
            <a:off x="2557720" y="4169684"/>
            <a:ext cx="722258" cy="230469"/>
          </a:xfrm>
          <a:prstGeom prst="rect">
            <a:avLst/>
          </a:prstGeom>
          <a:noFill/>
        </p:spPr>
      </p:pic>
      <p:sp>
        <p:nvSpPr>
          <p:cNvPr id="20" name="Textfeld 19"/>
          <p:cNvSpPr txBox="1"/>
          <p:nvPr/>
        </p:nvSpPr>
        <p:spPr>
          <a:xfrm>
            <a:off x="0" y="112687"/>
            <a:ext cx="9144000" cy="415498"/>
          </a:xfrm>
          <a:prstGeom prst="rect">
            <a:avLst/>
          </a:prstGeom>
          <a:noFill/>
        </p:spPr>
        <p:txBody>
          <a:bodyPr wrap="square" rtlCol="0">
            <a:spAutoFit/>
          </a:bodyPr>
          <a:lstStyle/>
          <a:p>
            <a:pPr algn="ctr"/>
            <a:r>
              <a:rPr lang="de-DE" sz="2100" dirty="0">
                <a:latin typeface="DINPro" panose="020B0504020101020102" pitchFamily="34" charset="0"/>
              </a:rPr>
              <a:t>Bringing the protocols together in the room</a:t>
            </a:r>
          </a:p>
        </p:txBody>
      </p:sp>
      <p:pic>
        <p:nvPicPr>
          <p:cNvPr id="21" name="Picture 4" descr="http://quuppa.com/wp/wp-content/uploads/2015/04/icon-Io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47485" y="2179120"/>
            <a:ext cx="654457" cy="65445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204255" y="3718640"/>
            <a:ext cx="772740" cy="1231868"/>
            <a:chOff x="1578905" y="2162098"/>
            <a:chExt cx="952633" cy="1721165"/>
          </a:xfrm>
        </p:grpSpPr>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59202" y="3114731"/>
              <a:ext cx="192037" cy="20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8905" y="2162098"/>
              <a:ext cx="952633" cy="952633"/>
            </a:xfrm>
            <a:prstGeom prst="rect">
              <a:avLst/>
            </a:prstGeom>
          </p:spPr>
        </p:pic>
        <p:sp>
          <p:nvSpPr>
            <p:cNvPr id="23" name="TextBox 22"/>
            <p:cNvSpPr txBox="1"/>
            <p:nvPr/>
          </p:nvSpPr>
          <p:spPr>
            <a:xfrm>
              <a:off x="1680750" y="2980210"/>
              <a:ext cx="807245" cy="903053"/>
            </a:xfrm>
            <a:prstGeom prst="rect">
              <a:avLst/>
            </a:prstGeom>
            <a:noFill/>
          </p:spPr>
          <p:txBody>
            <a:bodyPr wrap="square" rtlCol="0">
              <a:spAutoFit/>
            </a:bodyPr>
            <a:lstStyle/>
            <a:p>
              <a:r>
                <a:rPr lang="en-US" dirty="0"/>
                <a:t>P  E</a:t>
              </a:r>
            </a:p>
          </p:txBody>
        </p:sp>
      </p:grpSp>
    </p:spTree>
    <p:extLst>
      <p:ext uri="{BB962C8B-B14F-4D97-AF65-F5344CB8AC3E}">
        <p14:creationId xmlns:p14="http://schemas.microsoft.com/office/powerpoint/2010/main" val="96957376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664" y="53953"/>
            <a:ext cx="7583500" cy="4240682"/>
          </a:xfrm>
          <a:prstGeom prst="rect">
            <a:avLst/>
          </a:prstGeom>
        </p:spPr>
      </p:pic>
      <p:pic>
        <p:nvPicPr>
          <p:cNvPr id="5" name="Picture 6" descr="http://t2.gstatic.com/images?q=tbn:XAXuxEIsEc7gIM:http://www.osram.ch/_global/img/Professional/ECG_%26_LMS/E03_Mood_448x136/Logo_DALI_448x136.gif">
            <a:hlinkClick r:id="rId3"/>
          </p:cNvPr>
          <p:cNvPicPr>
            <a:picLocks noChangeAspect="1" noChangeArrowheads="1"/>
          </p:cNvPicPr>
          <p:nvPr/>
        </p:nvPicPr>
        <p:blipFill>
          <a:blip r:embed="rId4" cstate="print"/>
          <a:srcRect/>
          <a:stretch>
            <a:fillRect/>
          </a:stretch>
        </p:blipFill>
        <p:spPr bwMode="auto">
          <a:xfrm>
            <a:off x="4441374" y="4567734"/>
            <a:ext cx="979237" cy="276827"/>
          </a:xfrm>
          <a:prstGeom prst="rect">
            <a:avLst/>
          </a:prstGeom>
          <a:noFill/>
          <a:ln w="9525">
            <a:noFill/>
            <a:miter lim="800000"/>
            <a:headEnd/>
            <a:tailEnd/>
          </a:ln>
        </p:spPr>
      </p:pic>
      <p:pic>
        <p:nvPicPr>
          <p:cNvPr id="6" name="Picture 22" descr="http://t0.gstatic.com/images?q=tbn:UBRoozd0XChS6M:http://upload.wikimedia.org/wikipedia/de/thumb/f/f1/EnOcean_logo.svg/800px-EnOcean_logo.svg.png">
            <a:hlinkClick r:id="rId5"/>
          </p:cNvPr>
          <p:cNvPicPr>
            <a:picLocks noChangeAspect="1" noChangeArrowheads="1"/>
          </p:cNvPicPr>
          <p:nvPr/>
        </p:nvPicPr>
        <p:blipFill>
          <a:blip r:embed="rId6" cstate="print"/>
          <a:srcRect/>
          <a:stretch>
            <a:fillRect/>
          </a:stretch>
        </p:blipFill>
        <p:spPr bwMode="auto">
          <a:xfrm>
            <a:off x="5606015" y="4485995"/>
            <a:ext cx="698946" cy="356463"/>
          </a:xfrm>
          <a:prstGeom prst="rect">
            <a:avLst/>
          </a:prstGeom>
          <a:noFill/>
          <a:ln w="9525">
            <a:noFill/>
            <a:miter lim="800000"/>
            <a:headEnd/>
            <a:tailEnd/>
          </a:ln>
        </p:spPr>
      </p:pic>
      <p:pic>
        <p:nvPicPr>
          <p:cNvPr id="8" name="Picture 18" descr="http://www.standard-motor-interface.com/images/021218TitelgraphikC.gif"/>
          <p:cNvPicPr>
            <a:picLocks noChangeAspect="1" noChangeArrowheads="1"/>
          </p:cNvPicPr>
          <p:nvPr/>
        </p:nvPicPr>
        <p:blipFill>
          <a:blip r:embed="rId7" cstate="screen">
            <a:extLst>
              <a:ext uri="{28A0092B-C50C-407E-A947-70E740481C1C}">
                <a14:useLocalDpi xmlns:a14="http://schemas.microsoft.com/office/drawing/2010/main"/>
              </a:ext>
            </a:extLst>
          </a:blip>
          <a:srcRect l="16138" t="-1418" r="15274"/>
          <a:stretch>
            <a:fillRect/>
          </a:stretch>
        </p:blipFill>
        <p:spPr bwMode="auto">
          <a:xfrm>
            <a:off x="6490366" y="4485996"/>
            <a:ext cx="542240" cy="358019"/>
          </a:xfrm>
          <a:prstGeom prst="rect">
            <a:avLst/>
          </a:prstGeom>
          <a:noFill/>
          <a:ln w="9525">
            <a:noFill/>
            <a:miter lim="800000"/>
            <a:headEnd/>
            <a:tailEnd/>
          </a:ln>
        </p:spPr>
      </p:pic>
      <p:pic>
        <p:nvPicPr>
          <p:cNvPr id="9" name="Picture 2" descr="http://t0.gstatic.com/images?q=tbn:ANd9GcRbanorbS-pLuQ0sZE6oI_7x-y0xtJoip5zVBnj0dnRH_GxBETIFQ"/>
          <p:cNvPicPr>
            <a:picLocks noChangeAspect="1" noChangeArrowheads="1"/>
          </p:cNvPicPr>
          <p:nvPr/>
        </p:nvPicPr>
        <p:blipFill>
          <a:blip r:embed="rId8" cstate="print"/>
          <a:srcRect/>
          <a:stretch>
            <a:fillRect/>
          </a:stretch>
        </p:blipFill>
        <p:spPr bwMode="auto">
          <a:xfrm>
            <a:off x="3442859" y="4570317"/>
            <a:ext cx="813110" cy="259460"/>
          </a:xfrm>
          <a:prstGeom prst="rect">
            <a:avLst/>
          </a:prstGeom>
          <a:noFill/>
        </p:spPr>
      </p:pic>
      <p:grpSp>
        <p:nvGrpSpPr>
          <p:cNvPr id="21" name="Gruppieren 20"/>
          <p:cNvGrpSpPr/>
          <p:nvPr/>
        </p:nvGrpSpPr>
        <p:grpSpPr>
          <a:xfrm>
            <a:off x="4054778" y="3265642"/>
            <a:ext cx="765691" cy="277306"/>
            <a:chOff x="4000323" y="2804275"/>
            <a:chExt cx="891165" cy="327249"/>
          </a:xfrm>
        </p:grpSpPr>
        <p:pic>
          <p:nvPicPr>
            <p:cNvPr id="22" name="Picture 1" descr="eBUS.png"/>
            <p:cNvPicPr>
              <a:picLocks noChangeAspect="1" noChangeArrowheads="1"/>
            </p:cNvPicPr>
            <p:nvPr/>
          </p:nvPicPr>
          <p:blipFill rotWithShape="1">
            <a:blip r:embed="rId9" cstate="print"/>
            <a:srcRect l="2743" t="36024" r="49996" b="31329"/>
            <a:stretch/>
          </p:blipFill>
          <p:spPr bwMode="auto">
            <a:xfrm>
              <a:off x="4000323" y="2804275"/>
              <a:ext cx="810376" cy="321622"/>
            </a:xfrm>
            <a:prstGeom prst="rect">
              <a:avLst/>
            </a:prstGeom>
            <a:noFill/>
            <a:ln w="9525">
              <a:noFill/>
              <a:miter lim="800000"/>
              <a:headEnd/>
              <a:tailEnd/>
            </a:ln>
          </p:spPr>
        </p:pic>
        <p:pic>
          <p:nvPicPr>
            <p:cNvPr id="23" name="Picture 1" descr="eBUS.png"/>
            <p:cNvPicPr>
              <a:picLocks noChangeAspect="1" noChangeArrowheads="1"/>
            </p:cNvPicPr>
            <p:nvPr/>
          </p:nvPicPr>
          <p:blipFill rotWithShape="1">
            <a:blip r:embed="rId9" cstate="print"/>
            <a:srcRect l="77484" t="36024" r="17804" b="31329"/>
            <a:stretch/>
          </p:blipFill>
          <p:spPr bwMode="auto">
            <a:xfrm>
              <a:off x="4810699" y="2809902"/>
              <a:ext cx="80789" cy="321622"/>
            </a:xfrm>
            <a:prstGeom prst="rect">
              <a:avLst/>
            </a:prstGeom>
            <a:noFill/>
            <a:ln w="9525">
              <a:noFill/>
              <a:miter lim="800000"/>
              <a:headEnd/>
              <a:tailEnd/>
            </a:ln>
          </p:spPr>
        </p:pic>
      </p:grpSp>
      <p:grpSp>
        <p:nvGrpSpPr>
          <p:cNvPr id="24" name="Gruppieren 23"/>
          <p:cNvGrpSpPr/>
          <p:nvPr/>
        </p:nvGrpSpPr>
        <p:grpSpPr>
          <a:xfrm>
            <a:off x="4905587" y="3270411"/>
            <a:ext cx="710546" cy="277306"/>
            <a:chOff x="4000323" y="2804275"/>
            <a:chExt cx="891165" cy="327249"/>
          </a:xfrm>
        </p:grpSpPr>
        <p:pic>
          <p:nvPicPr>
            <p:cNvPr id="25" name="Picture 1" descr="eBUS.png"/>
            <p:cNvPicPr>
              <a:picLocks noChangeAspect="1" noChangeArrowheads="1"/>
            </p:cNvPicPr>
            <p:nvPr/>
          </p:nvPicPr>
          <p:blipFill rotWithShape="1">
            <a:blip r:embed="rId9" cstate="print"/>
            <a:srcRect l="2743" t="36024" r="49996" b="31329"/>
            <a:stretch/>
          </p:blipFill>
          <p:spPr bwMode="auto">
            <a:xfrm>
              <a:off x="4000323" y="2804275"/>
              <a:ext cx="810376" cy="321622"/>
            </a:xfrm>
            <a:prstGeom prst="rect">
              <a:avLst/>
            </a:prstGeom>
            <a:noFill/>
            <a:ln w="9525">
              <a:noFill/>
              <a:miter lim="800000"/>
              <a:headEnd/>
              <a:tailEnd/>
            </a:ln>
          </p:spPr>
        </p:pic>
        <p:pic>
          <p:nvPicPr>
            <p:cNvPr id="26" name="Picture 1" descr="eBUS.png"/>
            <p:cNvPicPr>
              <a:picLocks noChangeAspect="1" noChangeArrowheads="1"/>
            </p:cNvPicPr>
            <p:nvPr/>
          </p:nvPicPr>
          <p:blipFill rotWithShape="1">
            <a:blip r:embed="rId9" cstate="print"/>
            <a:srcRect l="77484" t="36024" r="17804" b="31329"/>
            <a:stretch/>
          </p:blipFill>
          <p:spPr bwMode="auto">
            <a:xfrm>
              <a:off x="4810699" y="2809902"/>
              <a:ext cx="80789" cy="321622"/>
            </a:xfrm>
            <a:prstGeom prst="rect">
              <a:avLst/>
            </a:prstGeom>
            <a:noFill/>
            <a:ln w="9525">
              <a:noFill/>
              <a:miter lim="800000"/>
              <a:headEnd/>
              <a:tailEnd/>
            </a:ln>
          </p:spPr>
        </p:pic>
      </p:grpSp>
      <p:pic>
        <p:nvPicPr>
          <p:cNvPr id="48" name="Grafik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143997" y="1444725"/>
            <a:ext cx="126619" cy="217569"/>
          </a:xfrm>
          <a:prstGeom prst="rect">
            <a:avLst/>
          </a:prstGeom>
        </p:spPr>
      </p:pic>
      <p:pic>
        <p:nvPicPr>
          <p:cNvPr id="49" name="Grafik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146013" y="2463399"/>
            <a:ext cx="124604" cy="250030"/>
          </a:xfrm>
          <a:prstGeom prst="rect">
            <a:avLst/>
          </a:prstGeom>
        </p:spPr>
      </p:pic>
      <p:pic>
        <p:nvPicPr>
          <p:cNvPr id="30" name="Grafik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07306" y="444593"/>
            <a:ext cx="494546" cy="381971"/>
          </a:xfrm>
          <a:prstGeom prst="rect">
            <a:avLst/>
          </a:prstGeom>
        </p:spPr>
      </p:pic>
      <p:pic>
        <p:nvPicPr>
          <p:cNvPr id="31" name="Grafik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1502" y="84720"/>
            <a:ext cx="551066" cy="425627"/>
          </a:xfrm>
          <a:prstGeom prst="rect">
            <a:avLst/>
          </a:prstGeom>
        </p:spPr>
      </p:pic>
      <p:pic>
        <p:nvPicPr>
          <p:cNvPr id="32" name="Grafik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48972" y="1143000"/>
            <a:ext cx="557478" cy="430579"/>
          </a:xfrm>
          <a:prstGeom prst="rect">
            <a:avLst/>
          </a:prstGeom>
        </p:spPr>
      </p:pic>
      <p:pic>
        <p:nvPicPr>
          <p:cNvPr id="34" name="Grafik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5762" y="1188547"/>
            <a:ext cx="349424" cy="306224"/>
          </a:xfrm>
          <a:prstGeom prst="rect">
            <a:avLst/>
          </a:prstGeom>
        </p:spPr>
      </p:pic>
      <p:pic>
        <p:nvPicPr>
          <p:cNvPr id="35" name="Grafik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53188" y="1186882"/>
            <a:ext cx="351326" cy="307889"/>
          </a:xfrm>
          <a:prstGeom prst="rect">
            <a:avLst/>
          </a:prstGeom>
        </p:spPr>
      </p:pic>
      <p:pic>
        <p:nvPicPr>
          <p:cNvPr id="36" name="Grafik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95838" y="2114059"/>
            <a:ext cx="485672" cy="425627"/>
          </a:xfrm>
          <a:prstGeom prst="rect">
            <a:avLst/>
          </a:prstGeom>
        </p:spPr>
      </p:pic>
      <p:pic>
        <p:nvPicPr>
          <p:cNvPr id="39" name="Grafik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62249" y="2110029"/>
            <a:ext cx="485672" cy="425627"/>
          </a:xfrm>
          <a:prstGeom prst="rect">
            <a:avLst/>
          </a:prstGeom>
        </p:spPr>
      </p:pic>
      <p:pic>
        <p:nvPicPr>
          <p:cNvPr id="40" name="Picture 8" descr="SR04PST"/>
          <p:cNvPicPr>
            <a:picLocks noChangeAspect="1" noChangeArrowheads="1"/>
          </p:cNvPicPr>
          <p:nvPr/>
        </p:nvPicPr>
        <p:blipFill>
          <a:blip r:embed="rId18" cstate="print"/>
          <a:srcRect/>
          <a:stretch>
            <a:fillRect/>
          </a:stretch>
        </p:blipFill>
        <p:spPr bwMode="auto">
          <a:xfrm>
            <a:off x="6760794" y="2274775"/>
            <a:ext cx="118103" cy="118103"/>
          </a:xfrm>
          <a:prstGeom prst="rect">
            <a:avLst/>
          </a:prstGeom>
          <a:noFill/>
          <a:ln w="9525">
            <a:noFill/>
            <a:miter lim="800000"/>
            <a:headEnd/>
            <a:tailEnd/>
          </a:ln>
        </p:spPr>
      </p:pic>
      <p:pic>
        <p:nvPicPr>
          <p:cNvPr id="1026" name="Picture 2" descr="http://www.thermokon.de/uploads/tx_diathermokon/tmk_web_03_slider_raumbedien_thanos.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3154" r="46597"/>
          <a:stretch/>
        </p:blipFill>
        <p:spPr bwMode="auto">
          <a:xfrm>
            <a:off x="1734911" y="682956"/>
            <a:ext cx="126547" cy="287216"/>
          </a:xfrm>
          <a:prstGeom prst="rect">
            <a:avLst/>
          </a:prstGeom>
          <a:noFill/>
          <a:extLst>
            <a:ext uri="{909E8E84-426E-40DD-AFC4-6F175D3DCCD1}">
              <a14:hiddenFill xmlns:a14="http://schemas.microsoft.com/office/drawing/2010/main">
                <a:solidFill>
                  <a:srgbClr val="FFFFFF"/>
                </a:solidFill>
              </a14:hiddenFill>
            </a:ext>
          </a:extLst>
        </p:spPr>
      </p:pic>
      <p:pic>
        <p:nvPicPr>
          <p:cNvPr id="42" name="Grafik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8184" y="173004"/>
            <a:ext cx="349424" cy="306224"/>
          </a:xfrm>
          <a:prstGeom prst="rect">
            <a:avLst/>
          </a:prstGeom>
        </p:spPr>
      </p:pic>
      <p:sp>
        <p:nvSpPr>
          <p:cNvPr id="47" name="Textfeld 46"/>
          <p:cNvSpPr txBox="1"/>
          <p:nvPr/>
        </p:nvSpPr>
        <p:spPr>
          <a:xfrm>
            <a:off x="2345860" y="3916772"/>
            <a:ext cx="809069" cy="276999"/>
          </a:xfrm>
          <a:prstGeom prst="rect">
            <a:avLst/>
          </a:prstGeom>
          <a:noFill/>
        </p:spPr>
        <p:txBody>
          <a:bodyPr wrap="none" rtlCol="0">
            <a:spAutoFit/>
          </a:bodyPr>
          <a:lstStyle/>
          <a:p>
            <a:pPr algn="ctr"/>
            <a:r>
              <a:rPr lang="de-DE" sz="1200" spc="-75" noProof="1">
                <a:solidFill>
                  <a:srgbClr val="58595B"/>
                </a:solidFill>
                <a:latin typeface="DINPro" panose="020B0504020101020102" pitchFamily="34" charset="0"/>
              </a:rPr>
              <a:t>enteli</a:t>
            </a:r>
            <a:r>
              <a:rPr lang="de-DE" sz="1200" spc="-75" noProof="1">
                <a:solidFill>
                  <a:srgbClr val="E31919"/>
                </a:solidFill>
                <a:latin typeface="DINPro" panose="020B0504020101020102" pitchFamily="34" charset="0"/>
              </a:rPr>
              <a:t>WEB</a:t>
            </a:r>
          </a:p>
        </p:txBody>
      </p:sp>
      <p:pic>
        <p:nvPicPr>
          <p:cNvPr id="1030" name="Picture 6" descr="http://www.vacon.com/ImageVaultFiles/id_3814/cf_15/vacon-ac-drives-for-yaw-pitch-and-auxiliary-contro.JPG?634867680378030000"/>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7108" t="12697" r="36863" b="13479"/>
          <a:stretch/>
        </p:blipFill>
        <p:spPr bwMode="auto">
          <a:xfrm>
            <a:off x="6618481" y="3271121"/>
            <a:ext cx="130883" cy="3712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lo-Stratos PIC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63918" y="3220354"/>
            <a:ext cx="401487" cy="4219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Wilo-Stratos PIC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01081" y="3212070"/>
            <a:ext cx="401487" cy="42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3498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asepoint.co.uk/assets/images/gallery/meeting_rooms/thumbnails/HIGHW_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0"/>
            <a:ext cx="9144000" cy="609790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896277" y="1500824"/>
            <a:ext cx="1232647" cy="1123384"/>
          </a:xfrm>
          <a:prstGeom prst="rect">
            <a:avLst/>
          </a:prstGeom>
          <a:noFill/>
        </p:spPr>
        <p:txBody>
          <a:bodyPr wrap="square" rtlCol="0">
            <a:spAutoFit/>
          </a:bodyPr>
          <a:lstStyle/>
          <a:p>
            <a:r>
              <a:rPr lang="de-DE" sz="800" b="1" cap="all" normalizeH="1" dirty="0">
                <a:solidFill>
                  <a:schemeClr val="bg1"/>
                </a:solidFill>
                <a:latin typeface="Verdana" panose="020B0604030504040204" pitchFamily="34" charset="0"/>
                <a:ea typeface="Verdana" panose="020B0604030504040204" pitchFamily="34" charset="0"/>
                <a:cs typeface="Verdana" panose="020B0604030504040204" pitchFamily="34" charset="0"/>
              </a:rPr>
              <a:t>MEETING ROOM</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Activity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Meeting Mode</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Set Point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21°C</a:t>
            </a:r>
            <a:endPar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CO</a:t>
            </a:r>
            <a:r>
              <a:rPr lang="de-DE" sz="600" baseline="-2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 Level</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	1300ppm</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Top Lighting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60%</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Shades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Auto</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Music Level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40 dB</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Sound Level</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	65dB</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 People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9</a:t>
            </a:r>
          </a:p>
          <a:p>
            <a:pPr>
              <a:tabLst>
                <a:tab pos="1259969" algn="r"/>
              </a:tabLst>
            </a:pPr>
            <a:r>
              <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rPr>
              <a:t>TV	</a:t>
            </a:r>
            <a:r>
              <a:rPr lang="de-DE" sz="600" b="1" dirty="0">
                <a:solidFill>
                  <a:schemeClr val="bg1"/>
                </a:solidFill>
                <a:latin typeface="Verdana" panose="020B0604030504040204" pitchFamily="34" charset="0"/>
                <a:ea typeface="Verdana" panose="020B0604030504040204" pitchFamily="34" charset="0"/>
                <a:cs typeface="Verdana" panose="020B0604030504040204" pitchFamily="34" charset="0"/>
              </a:rPr>
              <a:t>Mode 1</a:t>
            </a:r>
            <a:endParaRPr lang="de-DE" sz="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tabLst>
                <a:tab pos="899978" algn="r"/>
              </a:tabLst>
            </a:pPr>
            <a:endParaRPr lang="de-DE" sz="500" b="1" dirty="0">
              <a:solidFill>
                <a:srgbClr val="DC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 name="Group 6"/>
          <p:cNvGrpSpPr/>
          <p:nvPr/>
        </p:nvGrpSpPr>
        <p:grpSpPr>
          <a:xfrm>
            <a:off x="4427539" y="582918"/>
            <a:ext cx="433365" cy="102883"/>
            <a:chOff x="-798286" y="1833517"/>
            <a:chExt cx="3992499" cy="1819365"/>
          </a:xfrm>
        </p:grpSpPr>
        <p:sp>
          <p:nvSpPr>
            <p:cNvPr id="6" name="Freeform 7"/>
            <p:cNvSpPr/>
            <p:nvPr/>
          </p:nvSpPr>
          <p:spPr>
            <a:xfrm>
              <a:off x="-555736" y="1888621"/>
              <a:ext cx="2124781" cy="1290415"/>
            </a:xfrm>
            <a:custGeom>
              <a:avLst/>
              <a:gdLst>
                <a:gd name="connsiteX0" fmla="*/ 1683781 w 2124781"/>
                <a:gd name="connsiteY0" fmla="*/ 17091 h 1290415"/>
                <a:gd name="connsiteX1" fmla="*/ 1683781 w 2124781"/>
                <a:gd name="connsiteY1" fmla="*/ 17091 h 1290415"/>
                <a:gd name="connsiteX2" fmla="*/ 1598323 w 2124781"/>
                <a:gd name="connsiteY2" fmla="*/ 25637 h 1290415"/>
                <a:gd name="connsiteX3" fmla="*/ 1547048 w 2124781"/>
                <a:gd name="connsiteY3" fmla="*/ 8545 h 1290415"/>
                <a:gd name="connsiteX4" fmla="*/ 1512865 w 2124781"/>
                <a:gd name="connsiteY4" fmla="*/ 0 h 1290415"/>
                <a:gd name="connsiteX5" fmla="*/ 1350495 w 2124781"/>
                <a:gd name="connsiteY5" fmla="*/ 17091 h 1290415"/>
                <a:gd name="connsiteX6" fmla="*/ 1324857 w 2124781"/>
                <a:gd name="connsiteY6" fmla="*/ 34183 h 1290415"/>
                <a:gd name="connsiteX7" fmla="*/ 1299220 w 2124781"/>
                <a:gd name="connsiteY7" fmla="*/ 42729 h 1290415"/>
                <a:gd name="connsiteX8" fmla="*/ 1247945 w 2124781"/>
                <a:gd name="connsiteY8" fmla="*/ 68366 h 1290415"/>
                <a:gd name="connsiteX9" fmla="*/ 1085575 w 2124781"/>
                <a:gd name="connsiteY9" fmla="*/ 51274 h 1290415"/>
                <a:gd name="connsiteX10" fmla="*/ 1034300 w 2124781"/>
                <a:gd name="connsiteY10" fmla="*/ 34183 h 1290415"/>
                <a:gd name="connsiteX11" fmla="*/ 974480 w 2124781"/>
                <a:gd name="connsiteY11" fmla="*/ 42729 h 1290415"/>
                <a:gd name="connsiteX12" fmla="*/ 948843 w 2124781"/>
                <a:gd name="connsiteY12" fmla="*/ 59820 h 1290415"/>
                <a:gd name="connsiteX13" fmla="*/ 752289 w 2124781"/>
                <a:gd name="connsiteY13" fmla="*/ 68366 h 1290415"/>
                <a:gd name="connsiteX14" fmla="*/ 701015 w 2124781"/>
                <a:gd name="connsiteY14" fmla="*/ 76912 h 1290415"/>
                <a:gd name="connsiteX15" fmla="*/ 641194 w 2124781"/>
                <a:gd name="connsiteY15" fmla="*/ 102549 h 1290415"/>
                <a:gd name="connsiteX16" fmla="*/ 624102 w 2124781"/>
                <a:gd name="connsiteY16" fmla="*/ 128186 h 1290415"/>
                <a:gd name="connsiteX17" fmla="*/ 555736 w 2124781"/>
                <a:gd name="connsiteY17" fmla="*/ 170915 h 1290415"/>
                <a:gd name="connsiteX18" fmla="*/ 478824 w 2124781"/>
                <a:gd name="connsiteY18" fmla="*/ 213644 h 1290415"/>
                <a:gd name="connsiteX19" fmla="*/ 453186 w 2124781"/>
                <a:gd name="connsiteY19" fmla="*/ 222190 h 1290415"/>
                <a:gd name="connsiteX20" fmla="*/ 427549 w 2124781"/>
                <a:gd name="connsiteY20" fmla="*/ 230736 h 1290415"/>
                <a:gd name="connsiteX21" fmla="*/ 393366 w 2124781"/>
                <a:gd name="connsiteY21" fmla="*/ 256373 h 1290415"/>
                <a:gd name="connsiteX22" fmla="*/ 367729 w 2124781"/>
                <a:gd name="connsiteY22" fmla="*/ 282011 h 1290415"/>
                <a:gd name="connsiteX23" fmla="*/ 316454 w 2124781"/>
                <a:gd name="connsiteY23" fmla="*/ 299102 h 1290415"/>
                <a:gd name="connsiteX24" fmla="*/ 290816 w 2124781"/>
                <a:gd name="connsiteY24" fmla="*/ 307648 h 1290415"/>
                <a:gd name="connsiteX25" fmla="*/ 265179 w 2124781"/>
                <a:gd name="connsiteY25" fmla="*/ 324740 h 1290415"/>
                <a:gd name="connsiteX26" fmla="*/ 154084 w 2124781"/>
                <a:gd name="connsiteY26" fmla="*/ 341831 h 1290415"/>
                <a:gd name="connsiteX27" fmla="*/ 136992 w 2124781"/>
                <a:gd name="connsiteY27" fmla="*/ 376015 h 1290415"/>
                <a:gd name="connsiteX28" fmla="*/ 128446 w 2124781"/>
                <a:gd name="connsiteY28" fmla="*/ 401652 h 1290415"/>
                <a:gd name="connsiteX29" fmla="*/ 94263 w 2124781"/>
                <a:gd name="connsiteY29" fmla="*/ 452927 h 1290415"/>
                <a:gd name="connsiteX30" fmla="*/ 77172 w 2124781"/>
                <a:gd name="connsiteY30" fmla="*/ 487110 h 1290415"/>
                <a:gd name="connsiteX31" fmla="*/ 60080 w 2124781"/>
                <a:gd name="connsiteY31" fmla="*/ 581114 h 1290415"/>
                <a:gd name="connsiteX32" fmla="*/ 51534 w 2124781"/>
                <a:gd name="connsiteY32" fmla="*/ 752029 h 1290415"/>
                <a:gd name="connsiteX33" fmla="*/ 42988 w 2124781"/>
                <a:gd name="connsiteY33" fmla="*/ 820396 h 1290415"/>
                <a:gd name="connsiteX34" fmla="*/ 34443 w 2124781"/>
                <a:gd name="connsiteY34" fmla="*/ 948583 h 1290415"/>
                <a:gd name="connsiteX35" fmla="*/ 25897 w 2124781"/>
                <a:gd name="connsiteY35" fmla="*/ 999858 h 1290415"/>
                <a:gd name="connsiteX36" fmla="*/ 8805 w 2124781"/>
                <a:gd name="connsiteY36" fmla="*/ 1051132 h 1290415"/>
                <a:gd name="connsiteX37" fmla="*/ 8805 w 2124781"/>
                <a:gd name="connsiteY37" fmla="*/ 1179319 h 1290415"/>
                <a:gd name="connsiteX38" fmla="*/ 34443 w 2124781"/>
                <a:gd name="connsiteY38" fmla="*/ 1204957 h 1290415"/>
                <a:gd name="connsiteX39" fmla="*/ 42988 w 2124781"/>
                <a:gd name="connsiteY39" fmla="*/ 1230594 h 1290415"/>
                <a:gd name="connsiteX40" fmla="*/ 68626 w 2124781"/>
                <a:gd name="connsiteY40" fmla="*/ 1239140 h 1290415"/>
                <a:gd name="connsiteX41" fmla="*/ 94263 w 2124781"/>
                <a:gd name="connsiteY41" fmla="*/ 1256231 h 1290415"/>
                <a:gd name="connsiteX42" fmla="*/ 119900 w 2124781"/>
                <a:gd name="connsiteY42" fmla="*/ 1264777 h 1290415"/>
                <a:gd name="connsiteX43" fmla="*/ 162629 w 2124781"/>
                <a:gd name="connsiteY43" fmla="*/ 1281869 h 1290415"/>
                <a:gd name="connsiteX44" fmla="*/ 239542 w 2124781"/>
                <a:gd name="connsiteY44" fmla="*/ 1290415 h 1290415"/>
                <a:gd name="connsiteX45" fmla="*/ 333545 w 2124781"/>
                <a:gd name="connsiteY45" fmla="*/ 1281869 h 1290415"/>
                <a:gd name="connsiteX46" fmla="*/ 359183 w 2124781"/>
                <a:gd name="connsiteY46" fmla="*/ 1273323 h 1290415"/>
                <a:gd name="connsiteX47" fmla="*/ 393366 w 2124781"/>
                <a:gd name="connsiteY47" fmla="*/ 1264777 h 1290415"/>
                <a:gd name="connsiteX48" fmla="*/ 444641 w 2124781"/>
                <a:gd name="connsiteY48" fmla="*/ 1247686 h 1290415"/>
                <a:gd name="connsiteX49" fmla="*/ 487370 w 2124781"/>
                <a:gd name="connsiteY49" fmla="*/ 1239140 h 1290415"/>
                <a:gd name="connsiteX50" fmla="*/ 513007 w 2124781"/>
                <a:gd name="connsiteY50" fmla="*/ 1213502 h 1290415"/>
                <a:gd name="connsiteX51" fmla="*/ 547190 w 2124781"/>
                <a:gd name="connsiteY51" fmla="*/ 1204957 h 1290415"/>
                <a:gd name="connsiteX52" fmla="*/ 889022 w 2124781"/>
                <a:gd name="connsiteY52" fmla="*/ 1187865 h 1290415"/>
                <a:gd name="connsiteX53" fmla="*/ 1008663 w 2124781"/>
                <a:gd name="connsiteY53" fmla="*/ 1179319 h 1290415"/>
                <a:gd name="connsiteX54" fmla="*/ 1042846 w 2124781"/>
                <a:gd name="connsiteY54" fmla="*/ 1170773 h 1290415"/>
                <a:gd name="connsiteX55" fmla="*/ 1111213 w 2124781"/>
                <a:gd name="connsiteY55" fmla="*/ 1128044 h 1290415"/>
                <a:gd name="connsiteX56" fmla="*/ 1239400 w 2124781"/>
                <a:gd name="connsiteY56" fmla="*/ 1093861 h 1290415"/>
                <a:gd name="connsiteX57" fmla="*/ 1273583 w 2124781"/>
                <a:gd name="connsiteY57" fmla="*/ 1076770 h 1290415"/>
                <a:gd name="connsiteX58" fmla="*/ 1350495 w 2124781"/>
                <a:gd name="connsiteY58" fmla="*/ 1068224 h 1290415"/>
                <a:gd name="connsiteX59" fmla="*/ 1435953 w 2124781"/>
                <a:gd name="connsiteY59" fmla="*/ 1051132 h 1290415"/>
                <a:gd name="connsiteX60" fmla="*/ 1521411 w 2124781"/>
                <a:gd name="connsiteY60" fmla="*/ 1025495 h 1290415"/>
                <a:gd name="connsiteX61" fmla="*/ 1555594 w 2124781"/>
                <a:gd name="connsiteY61" fmla="*/ 1016949 h 1290415"/>
                <a:gd name="connsiteX62" fmla="*/ 1726510 w 2124781"/>
                <a:gd name="connsiteY62" fmla="*/ 1008403 h 1290415"/>
                <a:gd name="connsiteX63" fmla="*/ 1760693 w 2124781"/>
                <a:gd name="connsiteY63" fmla="*/ 999858 h 1290415"/>
                <a:gd name="connsiteX64" fmla="*/ 1965792 w 2124781"/>
                <a:gd name="connsiteY64" fmla="*/ 991312 h 1290415"/>
                <a:gd name="connsiteX65" fmla="*/ 1974338 w 2124781"/>
                <a:gd name="connsiteY65" fmla="*/ 965674 h 1290415"/>
                <a:gd name="connsiteX66" fmla="*/ 1999975 w 2124781"/>
                <a:gd name="connsiteY66" fmla="*/ 931491 h 1290415"/>
                <a:gd name="connsiteX67" fmla="*/ 2025613 w 2124781"/>
                <a:gd name="connsiteY67" fmla="*/ 922945 h 1290415"/>
                <a:gd name="connsiteX68" fmla="*/ 2051250 w 2124781"/>
                <a:gd name="connsiteY68" fmla="*/ 905854 h 1290415"/>
                <a:gd name="connsiteX69" fmla="*/ 2059796 w 2124781"/>
                <a:gd name="connsiteY69" fmla="*/ 871671 h 1290415"/>
                <a:gd name="connsiteX70" fmla="*/ 2093979 w 2124781"/>
                <a:gd name="connsiteY70" fmla="*/ 820396 h 1290415"/>
                <a:gd name="connsiteX71" fmla="*/ 2111071 w 2124781"/>
                <a:gd name="connsiteY71" fmla="*/ 769121 h 1290415"/>
                <a:gd name="connsiteX72" fmla="*/ 2119616 w 2124781"/>
                <a:gd name="connsiteY72" fmla="*/ 743484 h 1290415"/>
                <a:gd name="connsiteX73" fmla="*/ 2102525 w 2124781"/>
                <a:gd name="connsiteY73" fmla="*/ 333286 h 1290415"/>
                <a:gd name="connsiteX74" fmla="*/ 2085433 w 2124781"/>
                <a:gd name="connsiteY74" fmla="*/ 282011 h 1290415"/>
                <a:gd name="connsiteX75" fmla="*/ 2034158 w 2124781"/>
                <a:gd name="connsiteY75" fmla="*/ 222190 h 1290415"/>
                <a:gd name="connsiteX76" fmla="*/ 1982884 w 2124781"/>
                <a:gd name="connsiteY76" fmla="*/ 188007 h 1290415"/>
                <a:gd name="connsiteX77" fmla="*/ 1965792 w 2124781"/>
                <a:gd name="connsiteY77" fmla="*/ 162370 h 1290415"/>
                <a:gd name="connsiteX78" fmla="*/ 1948700 w 2124781"/>
                <a:gd name="connsiteY78" fmla="*/ 68366 h 1290415"/>
                <a:gd name="connsiteX79" fmla="*/ 1897426 w 2124781"/>
                <a:gd name="connsiteY79" fmla="*/ 25637 h 1290415"/>
                <a:gd name="connsiteX80" fmla="*/ 1777785 w 2124781"/>
                <a:gd name="connsiteY80" fmla="*/ 34183 h 1290415"/>
                <a:gd name="connsiteX81" fmla="*/ 1726510 w 2124781"/>
                <a:gd name="connsiteY81" fmla="*/ 8545 h 1290415"/>
                <a:gd name="connsiteX82" fmla="*/ 1683781 w 2124781"/>
                <a:gd name="connsiteY82" fmla="*/ 17091 h 129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24781" h="1290415">
                  <a:moveTo>
                    <a:pt x="1683781" y="17091"/>
                  </a:moveTo>
                  <a:lnTo>
                    <a:pt x="1683781" y="17091"/>
                  </a:lnTo>
                  <a:cubicBezTo>
                    <a:pt x="1655295" y="19940"/>
                    <a:pt x="1626895" y="27423"/>
                    <a:pt x="1598323" y="25637"/>
                  </a:cubicBezTo>
                  <a:cubicBezTo>
                    <a:pt x="1580342" y="24513"/>
                    <a:pt x="1564526" y="12914"/>
                    <a:pt x="1547048" y="8545"/>
                  </a:cubicBezTo>
                  <a:lnTo>
                    <a:pt x="1512865" y="0"/>
                  </a:lnTo>
                  <a:lnTo>
                    <a:pt x="1350495" y="17091"/>
                  </a:lnTo>
                  <a:cubicBezTo>
                    <a:pt x="1340531" y="19582"/>
                    <a:pt x="1334044" y="29590"/>
                    <a:pt x="1324857" y="34183"/>
                  </a:cubicBezTo>
                  <a:cubicBezTo>
                    <a:pt x="1316800" y="38212"/>
                    <a:pt x="1307277" y="38701"/>
                    <a:pt x="1299220" y="42729"/>
                  </a:cubicBezTo>
                  <a:cubicBezTo>
                    <a:pt x="1232958" y="75860"/>
                    <a:pt x="1312385" y="46886"/>
                    <a:pt x="1247945" y="68366"/>
                  </a:cubicBezTo>
                  <a:cubicBezTo>
                    <a:pt x="1210296" y="65470"/>
                    <a:pt x="1131161" y="62670"/>
                    <a:pt x="1085575" y="51274"/>
                  </a:cubicBezTo>
                  <a:cubicBezTo>
                    <a:pt x="1068097" y="46905"/>
                    <a:pt x="1034300" y="34183"/>
                    <a:pt x="1034300" y="34183"/>
                  </a:cubicBezTo>
                  <a:cubicBezTo>
                    <a:pt x="1014360" y="37032"/>
                    <a:pt x="993773" y="36941"/>
                    <a:pt x="974480" y="42729"/>
                  </a:cubicBezTo>
                  <a:cubicBezTo>
                    <a:pt x="964643" y="45680"/>
                    <a:pt x="959046" y="58643"/>
                    <a:pt x="948843" y="59820"/>
                  </a:cubicBezTo>
                  <a:cubicBezTo>
                    <a:pt x="883695" y="67337"/>
                    <a:pt x="817807" y="65517"/>
                    <a:pt x="752289" y="68366"/>
                  </a:cubicBezTo>
                  <a:cubicBezTo>
                    <a:pt x="735198" y="71215"/>
                    <a:pt x="717929" y="73153"/>
                    <a:pt x="701015" y="76912"/>
                  </a:cubicBezTo>
                  <a:cubicBezTo>
                    <a:pt x="678381" y="81942"/>
                    <a:pt x="662095" y="92099"/>
                    <a:pt x="641194" y="102549"/>
                  </a:cubicBezTo>
                  <a:cubicBezTo>
                    <a:pt x="635497" y="111095"/>
                    <a:pt x="631365" y="120923"/>
                    <a:pt x="624102" y="128186"/>
                  </a:cubicBezTo>
                  <a:cubicBezTo>
                    <a:pt x="601912" y="150376"/>
                    <a:pt x="582816" y="157375"/>
                    <a:pt x="555736" y="170915"/>
                  </a:cubicBezTo>
                  <a:cubicBezTo>
                    <a:pt x="517360" y="209293"/>
                    <a:pt x="541565" y="192731"/>
                    <a:pt x="478824" y="213644"/>
                  </a:cubicBezTo>
                  <a:lnTo>
                    <a:pt x="453186" y="222190"/>
                  </a:lnTo>
                  <a:lnTo>
                    <a:pt x="427549" y="230736"/>
                  </a:lnTo>
                  <a:cubicBezTo>
                    <a:pt x="416155" y="239282"/>
                    <a:pt x="404180" y="247104"/>
                    <a:pt x="393366" y="256373"/>
                  </a:cubicBezTo>
                  <a:cubicBezTo>
                    <a:pt x="384190" y="264238"/>
                    <a:pt x="378294" y="276142"/>
                    <a:pt x="367729" y="282011"/>
                  </a:cubicBezTo>
                  <a:cubicBezTo>
                    <a:pt x="351980" y="290760"/>
                    <a:pt x="333546" y="293405"/>
                    <a:pt x="316454" y="299102"/>
                  </a:cubicBezTo>
                  <a:lnTo>
                    <a:pt x="290816" y="307648"/>
                  </a:lnTo>
                  <a:cubicBezTo>
                    <a:pt x="282270" y="313345"/>
                    <a:pt x="274365" y="320147"/>
                    <a:pt x="265179" y="324740"/>
                  </a:cubicBezTo>
                  <a:cubicBezTo>
                    <a:pt x="234381" y="340140"/>
                    <a:pt x="178595" y="339380"/>
                    <a:pt x="154084" y="341831"/>
                  </a:cubicBezTo>
                  <a:cubicBezTo>
                    <a:pt x="148387" y="353226"/>
                    <a:pt x="142010" y="364305"/>
                    <a:pt x="136992" y="376015"/>
                  </a:cubicBezTo>
                  <a:cubicBezTo>
                    <a:pt x="133444" y="384295"/>
                    <a:pt x="132821" y="393778"/>
                    <a:pt x="128446" y="401652"/>
                  </a:cubicBezTo>
                  <a:cubicBezTo>
                    <a:pt x="118470" y="419609"/>
                    <a:pt x="105657" y="435835"/>
                    <a:pt x="94263" y="452927"/>
                  </a:cubicBezTo>
                  <a:cubicBezTo>
                    <a:pt x="87197" y="463527"/>
                    <a:pt x="82869" y="475716"/>
                    <a:pt x="77172" y="487110"/>
                  </a:cubicBezTo>
                  <a:cubicBezTo>
                    <a:pt x="73248" y="506731"/>
                    <a:pt x="61447" y="563346"/>
                    <a:pt x="60080" y="581114"/>
                  </a:cubicBezTo>
                  <a:cubicBezTo>
                    <a:pt x="55705" y="637989"/>
                    <a:pt x="55598" y="695131"/>
                    <a:pt x="51534" y="752029"/>
                  </a:cubicBezTo>
                  <a:cubicBezTo>
                    <a:pt x="49898" y="774937"/>
                    <a:pt x="44977" y="797516"/>
                    <a:pt x="42988" y="820396"/>
                  </a:cubicBezTo>
                  <a:cubicBezTo>
                    <a:pt x="39278" y="863059"/>
                    <a:pt x="38503" y="905952"/>
                    <a:pt x="34443" y="948583"/>
                  </a:cubicBezTo>
                  <a:cubicBezTo>
                    <a:pt x="32800" y="965832"/>
                    <a:pt x="30100" y="983048"/>
                    <a:pt x="25897" y="999858"/>
                  </a:cubicBezTo>
                  <a:cubicBezTo>
                    <a:pt x="21527" y="1017336"/>
                    <a:pt x="8805" y="1051132"/>
                    <a:pt x="8805" y="1051132"/>
                  </a:cubicBezTo>
                  <a:cubicBezTo>
                    <a:pt x="3524" y="1093382"/>
                    <a:pt x="-8044" y="1137199"/>
                    <a:pt x="8805" y="1179319"/>
                  </a:cubicBezTo>
                  <a:cubicBezTo>
                    <a:pt x="13294" y="1190540"/>
                    <a:pt x="25897" y="1196411"/>
                    <a:pt x="34443" y="1204957"/>
                  </a:cubicBezTo>
                  <a:cubicBezTo>
                    <a:pt x="37291" y="1213503"/>
                    <a:pt x="36618" y="1224224"/>
                    <a:pt x="42988" y="1230594"/>
                  </a:cubicBezTo>
                  <a:cubicBezTo>
                    <a:pt x="49358" y="1236964"/>
                    <a:pt x="60569" y="1235111"/>
                    <a:pt x="68626" y="1239140"/>
                  </a:cubicBezTo>
                  <a:cubicBezTo>
                    <a:pt x="77812" y="1243733"/>
                    <a:pt x="85077" y="1251638"/>
                    <a:pt x="94263" y="1256231"/>
                  </a:cubicBezTo>
                  <a:cubicBezTo>
                    <a:pt x="102320" y="1260259"/>
                    <a:pt x="111466" y="1261614"/>
                    <a:pt x="119900" y="1264777"/>
                  </a:cubicBezTo>
                  <a:cubicBezTo>
                    <a:pt x="134263" y="1270163"/>
                    <a:pt x="147629" y="1278655"/>
                    <a:pt x="162629" y="1281869"/>
                  </a:cubicBezTo>
                  <a:cubicBezTo>
                    <a:pt x="187852" y="1287274"/>
                    <a:pt x="213904" y="1287566"/>
                    <a:pt x="239542" y="1290415"/>
                  </a:cubicBezTo>
                  <a:cubicBezTo>
                    <a:pt x="270876" y="1287566"/>
                    <a:pt x="302398" y="1286319"/>
                    <a:pt x="333545" y="1281869"/>
                  </a:cubicBezTo>
                  <a:cubicBezTo>
                    <a:pt x="342463" y="1280595"/>
                    <a:pt x="350521" y="1275798"/>
                    <a:pt x="359183" y="1273323"/>
                  </a:cubicBezTo>
                  <a:cubicBezTo>
                    <a:pt x="370476" y="1270096"/>
                    <a:pt x="382116" y="1268152"/>
                    <a:pt x="393366" y="1264777"/>
                  </a:cubicBezTo>
                  <a:cubicBezTo>
                    <a:pt x="410622" y="1259600"/>
                    <a:pt x="426975" y="1251219"/>
                    <a:pt x="444641" y="1247686"/>
                  </a:cubicBezTo>
                  <a:lnTo>
                    <a:pt x="487370" y="1239140"/>
                  </a:lnTo>
                  <a:cubicBezTo>
                    <a:pt x="495916" y="1230594"/>
                    <a:pt x="502514" y="1219498"/>
                    <a:pt x="513007" y="1213502"/>
                  </a:cubicBezTo>
                  <a:cubicBezTo>
                    <a:pt x="523204" y="1207675"/>
                    <a:pt x="535472" y="1205756"/>
                    <a:pt x="547190" y="1204957"/>
                  </a:cubicBezTo>
                  <a:cubicBezTo>
                    <a:pt x="661012" y="1197197"/>
                    <a:pt x="775111" y="1194194"/>
                    <a:pt x="889022" y="1187865"/>
                  </a:cubicBezTo>
                  <a:cubicBezTo>
                    <a:pt x="928942" y="1185647"/>
                    <a:pt x="968783" y="1182168"/>
                    <a:pt x="1008663" y="1179319"/>
                  </a:cubicBezTo>
                  <a:cubicBezTo>
                    <a:pt x="1020057" y="1176470"/>
                    <a:pt x="1032579" y="1176477"/>
                    <a:pt x="1042846" y="1170773"/>
                  </a:cubicBezTo>
                  <a:cubicBezTo>
                    <a:pt x="1108704" y="1134185"/>
                    <a:pt x="1060322" y="1140766"/>
                    <a:pt x="1111213" y="1128044"/>
                  </a:cubicBezTo>
                  <a:cubicBezTo>
                    <a:pt x="1173859" y="1112383"/>
                    <a:pt x="1185061" y="1115596"/>
                    <a:pt x="1239400" y="1093861"/>
                  </a:cubicBezTo>
                  <a:cubicBezTo>
                    <a:pt x="1251228" y="1089130"/>
                    <a:pt x="1261170" y="1079634"/>
                    <a:pt x="1273583" y="1076770"/>
                  </a:cubicBezTo>
                  <a:cubicBezTo>
                    <a:pt x="1298718" y="1070970"/>
                    <a:pt x="1324926" y="1071633"/>
                    <a:pt x="1350495" y="1068224"/>
                  </a:cubicBezTo>
                  <a:cubicBezTo>
                    <a:pt x="1395396" y="1062237"/>
                    <a:pt x="1397133" y="1060837"/>
                    <a:pt x="1435953" y="1051132"/>
                  </a:cubicBezTo>
                  <a:cubicBezTo>
                    <a:pt x="1481218" y="1020956"/>
                    <a:pt x="1445798" y="1039243"/>
                    <a:pt x="1521411" y="1025495"/>
                  </a:cubicBezTo>
                  <a:cubicBezTo>
                    <a:pt x="1532967" y="1023394"/>
                    <a:pt x="1543890" y="1017924"/>
                    <a:pt x="1555594" y="1016949"/>
                  </a:cubicBezTo>
                  <a:cubicBezTo>
                    <a:pt x="1612440" y="1012212"/>
                    <a:pt x="1669538" y="1011252"/>
                    <a:pt x="1726510" y="1008403"/>
                  </a:cubicBezTo>
                  <a:cubicBezTo>
                    <a:pt x="1737904" y="1005555"/>
                    <a:pt x="1748978" y="1000695"/>
                    <a:pt x="1760693" y="999858"/>
                  </a:cubicBezTo>
                  <a:cubicBezTo>
                    <a:pt x="1828945" y="994983"/>
                    <a:pt x="1898226" y="1002123"/>
                    <a:pt x="1965792" y="991312"/>
                  </a:cubicBezTo>
                  <a:cubicBezTo>
                    <a:pt x="1974687" y="989889"/>
                    <a:pt x="1969869" y="973495"/>
                    <a:pt x="1974338" y="965674"/>
                  </a:cubicBezTo>
                  <a:cubicBezTo>
                    <a:pt x="1981404" y="953308"/>
                    <a:pt x="1989033" y="940609"/>
                    <a:pt x="1999975" y="931491"/>
                  </a:cubicBezTo>
                  <a:cubicBezTo>
                    <a:pt x="2006895" y="925724"/>
                    <a:pt x="2017556" y="926974"/>
                    <a:pt x="2025613" y="922945"/>
                  </a:cubicBezTo>
                  <a:cubicBezTo>
                    <a:pt x="2034799" y="918352"/>
                    <a:pt x="2042704" y="911551"/>
                    <a:pt x="2051250" y="905854"/>
                  </a:cubicBezTo>
                  <a:cubicBezTo>
                    <a:pt x="2054099" y="894460"/>
                    <a:pt x="2054543" y="882176"/>
                    <a:pt x="2059796" y="871671"/>
                  </a:cubicBezTo>
                  <a:cubicBezTo>
                    <a:pt x="2068982" y="853298"/>
                    <a:pt x="2093979" y="820396"/>
                    <a:pt x="2093979" y="820396"/>
                  </a:cubicBezTo>
                  <a:lnTo>
                    <a:pt x="2111071" y="769121"/>
                  </a:lnTo>
                  <a:lnTo>
                    <a:pt x="2119616" y="743484"/>
                  </a:lnTo>
                  <a:cubicBezTo>
                    <a:pt x="2117620" y="655632"/>
                    <a:pt x="2140840" y="461000"/>
                    <a:pt x="2102525" y="333286"/>
                  </a:cubicBezTo>
                  <a:cubicBezTo>
                    <a:pt x="2097348" y="316030"/>
                    <a:pt x="2096243" y="296424"/>
                    <a:pt x="2085433" y="282011"/>
                  </a:cubicBezTo>
                  <a:cubicBezTo>
                    <a:pt x="2069377" y="260602"/>
                    <a:pt x="2055584" y="238855"/>
                    <a:pt x="2034158" y="222190"/>
                  </a:cubicBezTo>
                  <a:cubicBezTo>
                    <a:pt x="2017944" y="209579"/>
                    <a:pt x="1982884" y="188007"/>
                    <a:pt x="1982884" y="188007"/>
                  </a:cubicBezTo>
                  <a:cubicBezTo>
                    <a:pt x="1977187" y="179461"/>
                    <a:pt x="1968743" y="172208"/>
                    <a:pt x="1965792" y="162370"/>
                  </a:cubicBezTo>
                  <a:cubicBezTo>
                    <a:pt x="1964681" y="158666"/>
                    <a:pt x="1956828" y="82590"/>
                    <a:pt x="1948700" y="68366"/>
                  </a:cubicBezTo>
                  <a:cubicBezTo>
                    <a:pt x="1938578" y="50652"/>
                    <a:pt x="1913762" y="36528"/>
                    <a:pt x="1897426" y="25637"/>
                  </a:cubicBezTo>
                  <a:cubicBezTo>
                    <a:pt x="1812249" y="46931"/>
                    <a:pt x="1852230" y="46591"/>
                    <a:pt x="1777785" y="34183"/>
                  </a:cubicBezTo>
                  <a:cubicBezTo>
                    <a:pt x="1764824" y="25542"/>
                    <a:pt x="1744200" y="8545"/>
                    <a:pt x="1726510" y="8545"/>
                  </a:cubicBezTo>
                  <a:cubicBezTo>
                    <a:pt x="1706329" y="8545"/>
                    <a:pt x="1690903" y="15667"/>
                    <a:pt x="1683781" y="1709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17" descr="C:\Users\jnicholls\Desktop\iStock_000048267840_Medium.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286" y="1833517"/>
              <a:ext cx="3992499" cy="181936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Gerader Verbinder 7"/>
          <p:cNvCxnSpPr/>
          <p:nvPr/>
        </p:nvCxnSpPr>
        <p:spPr>
          <a:xfrm>
            <a:off x="4655820" y="685800"/>
            <a:ext cx="678180" cy="124048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a:off x="4010026" y="659004"/>
            <a:ext cx="627027" cy="19127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4655820" y="712596"/>
            <a:ext cx="1722120" cy="23814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a:stCxn id="7" idx="2"/>
          </p:cNvCxnSpPr>
          <p:nvPr/>
        </p:nvCxnSpPr>
        <p:spPr>
          <a:xfrm flipH="1">
            <a:off x="2509838" y="685801"/>
            <a:ext cx="2134383" cy="32718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Gerader Verbinder 17"/>
          <p:cNvCxnSpPr>
            <a:stCxn id="7" idx="2"/>
          </p:cNvCxnSpPr>
          <p:nvPr/>
        </p:nvCxnSpPr>
        <p:spPr>
          <a:xfrm>
            <a:off x="4644222" y="685800"/>
            <a:ext cx="2066459" cy="126727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p:cNvCxnSpPr>
            <a:stCxn id="7" idx="2"/>
          </p:cNvCxnSpPr>
          <p:nvPr/>
        </p:nvCxnSpPr>
        <p:spPr>
          <a:xfrm>
            <a:off x="4644222" y="685800"/>
            <a:ext cx="1258739" cy="2679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7954433" y="1500824"/>
            <a:ext cx="1143000" cy="122967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92764335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lta Controls Office Theme">
  <a:themeElements>
    <a:clrScheme name="Custom 4">
      <a:dk1>
        <a:srgbClr val="000000"/>
      </a:dk1>
      <a:lt1>
        <a:sysClr val="window" lastClr="FFFFFF"/>
      </a:lt1>
      <a:dk2>
        <a:srgbClr val="E31937"/>
      </a:dk2>
      <a:lt2>
        <a:srgbClr val="898A8C"/>
      </a:lt2>
      <a:accent1>
        <a:srgbClr val="58595B"/>
      </a:accent1>
      <a:accent2>
        <a:srgbClr val="7F7F7F"/>
      </a:accent2>
      <a:accent3>
        <a:srgbClr val="A5A5A5"/>
      </a:accent3>
      <a:accent4>
        <a:srgbClr val="710C1B"/>
      </a:accent4>
      <a:accent5>
        <a:srgbClr val="AA1229"/>
      </a:accent5>
      <a:accent6>
        <a:srgbClr val="42B4E6"/>
      </a:accent6>
      <a:hlink>
        <a:srgbClr val="FFD100"/>
      </a:hlink>
      <a:folHlink>
        <a:srgbClr val="42B4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ta Controls Text Slides">
  <a:themeElements>
    <a:clrScheme name="Custom 2">
      <a:dk1>
        <a:sysClr val="windowText" lastClr="000000"/>
      </a:dk1>
      <a:lt1>
        <a:sysClr val="window" lastClr="FFFFFF"/>
      </a:lt1>
      <a:dk2>
        <a:srgbClr val="E31937"/>
      </a:dk2>
      <a:lt2>
        <a:srgbClr val="939598"/>
      </a:lt2>
      <a:accent1>
        <a:srgbClr val="58595B"/>
      </a:accent1>
      <a:accent2>
        <a:srgbClr val="231F20"/>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2340</TotalTime>
  <Words>2024</Words>
  <Application>Microsoft Office PowerPoint</Application>
  <PresentationFormat>On-screen Show (16:9)</PresentationFormat>
  <Paragraphs>474</Paragraphs>
  <Slides>48</Slides>
  <Notes>16</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Arial</vt:lpstr>
      <vt:lpstr>Arial Narrow</vt:lpstr>
      <vt:lpstr>Calibri</vt:lpstr>
      <vt:lpstr>DIN Condensed</vt:lpstr>
      <vt:lpstr>DINPro</vt:lpstr>
      <vt:lpstr>DINPro-Bold</vt:lpstr>
      <vt:lpstr>DINPro-Light</vt:lpstr>
      <vt:lpstr>DINPro-Medium</vt:lpstr>
      <vt:lpstr>Open Sans</vt:lpstr>
      <vt:lpstr>Symbol</vt:lpstr>
      <vt:lpstr>Verdana</vt:lpstr>
      <vt:lpstr>Delta Controls Office Theme</vt:lpstr>
      <vt:lpstr>Delta Controls Text Slides</vt:lpstr>
      <vt:lpstr>O3 System Sales Presentation</vt:lpstr>
      <vt:lpstr>O3 System -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O3 System</vt:lpstr>
      <vt:lpstr>O3 System - Components</vt:lpstr>
      <vt:lpstr>PowerPoint Presentation</vt:lpstr>
      <vt:lpstr>PowerPoint Presentation</vt:lpstr>
      <vt:lpstr>PowerPoint Presentation</vt:lpstr>
      <vt:lpstr>Integration Engine: CPU</vt:lpstr>
      <vt:lpstr>Single Room Integration Engine: SRC</vt:lpstr>
      <vt:lpstr>Integration Engine CPU</vt:lpstr>
      <vt:lpstr>Single Room Integration Engine SRC</vt:lpstr>
      <vt:lpstr>Power Supply</vt:lpstr>
      <vt:lpstr>Universal I/O: O3-DIN-8xP</vt:lpstr>
      <vt:lpstr>Binary Outputs O3-DIN-4F4xP</vt:lpstr>
      <vt:lpstr>DALI</vt:lpstr>
      <vt:lpstr>SMI</vt:lpstr>
      <vt:lpstr>Power Injector</vt:lpstr>
      <vt:lpstr>Room Applications</vt:lpstr>
      <vt:lpstr>O3-DIN-ACCESS Module</vt:lpstr>
      <vt:lpstr>PowerPoint Presentation</vt:lpstr>
      <vt:lpstr>System Wiring O3-DIN-CPU</vt:lpstr>
      <vt:lpstr>System Wiring O3-DIN-CPU</vt:lpstr>
      <vt:lpstr>Low Cost: Single Room Controller</vt:lpstr>
      <vt:lpstr>Features and CPU SRC comparison</vt:lpstr>
      <vt:lpstr>SRC Versus CPU Controller</vt:lpstr>
      <vt:lpstr>PowerPoint Presentation</vt:lpstr>
      <vt:lpstr>O3 System - Components</vt:lpstr>
      <vt:lpstr>Features</vt:lpstr>
      <vt:lpstr>Sensor Fusion: Smart Temperature</vt:lpstr>
      <vt:lpstr>PowerPoint Presentation</vt:lpstr>
      <vt:lpstr>Sensor Fusion: Smart Temperature</vt:lpstr>
      <vt:lpstr>PowerPoint Presentation</vt:lpstr>
      <vt:lpstr>Features: Light Sensor</vt:lpstr>
      <vt:lpstr>PowerPoint Presentation</vt:lpstr>
      <vt:lpstr>O3 System - Components</vt:lpstr>
      <vt:lpstr>PowerPoint Presentation</vt:lpstr>
      <vt:lpstr>PowerPoint Presentation</vt:lpstr>
      <vt:lpstr>O3 System - Components</vt:lpstr>
      <vt:lpstr>PowerPoint Presentation</vt:lpstr>
      <vt:lpstr>PowerPoint Presentation</vt:lpstr>
      <vt:lpstr>PowerPoint Presentation</vt:lpstr>
    </vt:vector>
  </TitlesOfParts>
  <Company>Delta Controls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Murphy</dc:creator>
  <cp:lastModifiedBy>Shane Murphy</cp:lastModifiedBy>
  <cp:revision>275</cp:revision>
  <dcterms:created xsi:type="dcterms:W3CDTF">2017-09-27T17:13:20Z</dcterms:created>
  <dcterms:modified xsi:type="dcterms:W3CDTF">2019-12-20T19:37:03Z</dcterms:modified>
</cp:coreProperties>
</file>